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56" r:id="rId3"/>
    <p:sldId id="279" r:id="rId4"/>
    <p:sldId id="280" r:id="rId5"/>
    <p:sldId id="281" r:id="rId6"/>
    <p:sldId id="282" r:id="rId7"/>
    <p:sldId id="265" r:id="rId8"/>
    <p:sldId id="264" r:id="rId9"/>
    <p:sldId id="257" r:id="rId10"/>
    <p:sldId id="258" r:id="rId11"/>
    <p:sldId id="259" r:id="rId12"/>
    <p:sldId id="261" r:id="rId13"/>
    <p:sldId id="266" r:id="rId14"/>
    <p:sldId id="268" r:id="rId15"/>
    <p:sldId id="269" r:id="rId16"/>
    <p:sldId id="270" r:id="rId17"/>
    <p:sldId id="271" r:id="rId18"/>
    <p:sldId id="272" r:id="rId19"/>
    <p:sldId id="260" r:id="rId20"/>
    <p:sldId id="273" r:id="rId21"/>
    <p:sldId id="274" r:id="rId22"/>
    <p:sldId id="275" r:id="rId23"/>
    <p:sldId id="2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E0EC7A7-428B-40A2-A78C-FFE0033540DD}">
          <p14:sldIdLst>
            <p14:sldId id="256"/>
            <p14:sldId id="279"/>
            <p14:sldId id="280"/>
            <p14:sldId id="281"/>
            <p14:sldId id="282"/>
            <p14:sldId id="265"/>
            <p14:sldId id="264"/>
            <p14:sldId id="257"/>
          </p14:sldIdLst>
        </p14:section>
        <p14:section name="Untitled Section" id="{F24B679F-B4A6-402B-ABFE-C3BF80DF8889}">
          <p14:sldIdLst>
            <p14:sldId id="258"/>
            <p14:sldId id="259"/>
            <p14:sldId id="261"/>
            <p14:sldId id="266"/>
            <p14:sldId id="268"/>
            <p14:sldId id="269"/>
            <p14:sldId id="270"/>
            <p14:sldId id="271"/>
            <p14:sldId id="272"/>
            <p14:sldId id="260"/>
            <p14:sldId id="273"/>
            <p14:sldId id="274"/>
            <p14:sldId id="275"/>
            <p14:sldId id="27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a Esra Gunad" initials="EEG" lastIdx="4" clrIdx="0">
    <p:extLst>
      <p:ext uri="{19B8F6BF-5375-455C-9EA6-DF929625EA0E}">
        <p15:presenceInfo xmlns:p15="http://schemas.microsoft.com/office/powerpoint/2012/main" userId="S-1-5-21-220523388-842925246-1957994488-346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07" d="100"/>
          <a:sy n="107" d="100"/>
        </p:scale>
        <p:origin x="5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A2648D-3EBA-45C5-B5B1-6512A5386D23}" type="datetimeFigureOut">
              <a:rPr lang="en-CA" smtClean="0"/>
              <a:t>2023-05-16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C17C91-63FA-40AD-B69F-47E6107EFBE8}" type="slidenum">
              <a:rPr lang="en-CA" smtClean="0"/>
              <a:t>‹#›</a:t>
            </a:fld>
            <a:endParaRPr lang="en-CA"/>
          </a:p>
        </p:txBody>
      </p:sp>
    </p:spTree>
    <p:extLst>
      <p:ext uri="{BB962C8B-B14F-4D97-AF65-F5344CB8AC3E}">
        <p14:creationId xmlns:p14="http://schemas.microsoft.com/office/powerpoint/2010/main" val="2746154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b480e3cb19_0_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gb480e3cb19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2734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b480e3cb19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gb480e3cb19_0_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sz="1400"/>
              <a:t>Change p</a:t>
            </a:r>
            <a:r>
              <a:rPr lang="en-CA" sz="1400" b="0"/>
              <a:t>articipants</a:t>
            </a:r>
            <a:r>
              <a:rPr lang="en-CA" sz="1400"/>
              <a:t>’ names by opening the Participants List. Beside the Participant’s name, you can click on “More” and you will be given the option the “Rename”</a:t>
            </a:r>
            <a:endParaRPr sz="1400">
              <a:highlight>
                <a:srgbClr val="FFFF00"/>
              </a:highlight>
            </a:endParaRPr>
          </a:p>
          <a:p>
            <a:pPr marL="0" lvl="0" indent="0" algn="l" rtl="0">
              <a:spcBef>
                <a:spcPts val="0"/>
              </a:spcBef>
              <a:spcAft>
                <a:spcPts val="0"/>
              </a:spcAft>
              <a:buNone/>
            </a:pPr>
            <a:endParaRPr sz="1400"/>
          </a:p>
          <a:p>
            <a:pPr marL="0" lvl="0" indent="0" algn="l" rtl="0">
              <a:spcBef>
                <a:spcPts val="0"/>
              </a:spcBef>
              <a:spcAft>
                <a:spcPts val="0"/>
              </a:spcAft>
              <a:buNone/>
            </a:pPr>
            <a:r>
              <a:rPr lang="en-CA" sz="1400"/>
              <a:t>For participants phoning-in: They will not be able to change their display names for phone participants. But you can change it similarly by selecting “More” beside their name in the Participants List</a:t>
            </a:r>
            <a:endParaRPr sz="1400"/>
          </a:p>
          <a:p>
            <a:pPr marL="0" lvl="0" indent="0" algn="l" rtl="0">
              <a:spcBef>
                <a:spcPts val="0"/>
              </a:spcBef>
              <a:spcAft>
                <a:spcPts val="0"/>
              </a:spcAft>
              <a:buNone/>
            </a:pPr>
            <a:endParaRPr/>
          </a:p>
          <a:p>
            <a:pPr marL="0" lvl="0" indent="0" algn="l" rtl="0">
              <a:spcBef>
                <a:spcPts val="0"/>
              </a:spcBef>
              <a:spcAft>
                <a:spcPts val="0"/>
              </a:spcAft>
              <a:buClr>
                <a:schemeClr val="dk1"/>
              </a:buClr>
              <a:buFont typeface="Arial"/>
              <a:buNone/>
            </a:pPr>
            <a:endParaRPr/>
          </a:p>
        </p:txBody>
      </p:sp>
      <p:sp>
        <p:nvSpPr>
          <p:cNvPr id="104" name="Google Shape;104;gb480e3cb19_0_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74589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b480e3cb19_0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gb480e3cb19_0_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sz="1400"/>
              <a:t>Change your meeting view in the upper right hand corner so that you can see as many people as possible.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CA" sz="1400"/>
              <a:t>This makes it easier for you to see any one who has raised their hands.</a:t>
            </a:r>
            <a:endParaRPr sz="1400"/>
          </a:p>
        </p:txBody>
      </p:sp>
      <p:sp>
        <p:nvSpPr>
          <p:cNvPr id="122" name="Google Shape;122;gb480e3cb19_0_9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57932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b480e3cb19_0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CA" b="1"/>
              <a:t>THI</a:t>
            </a:r>
            <a:endParaRPr b="1"/>
          </a:p>
          <a:p>
            <a:pPr marL="0" lvl="0" indent="0" algn="l" rtl="0">
              <a:spcBef>
                <a:spcPts val="0"/>
              </a:spcBef>
              <a:spcAft>
                <a:spcPts val="0"/>
              </a:spcAft>
              <a:buNone/>
            </a:pPr>
            <a:endParaRPr/>
          </a:p>
          <a:p>
            <a:pPr marL="0" lvl="0" indent="0" algn="l" rtl="0">
              <a:spcBef>
                <a:spcPts val="0"/>
              </a:spcBef>
              <a:spcAft>
                <a:spcPts val="0"/>
              </a:spcAft>
              <a:buNone/>
            </a:pPr>
            <a:r>
              <a:rPr lang="en-CA"/>
              <a:t>Side by side mode to see the chat and the participants</a:t>
            </a:r>
            <a:endParaRPr/>
          </a:p>
        </p:txBody>
      </p:sp>
      <p:sp>
        <p:nvSpPr>
          <p:cNvPr id="132" name="Google Shape;132;gb480e3cb19_0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6247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E9B7356B-8059-49C5-B3F9-403AC1FFE996}" type="datetimeFigureOut">
              <a:rPr lang="en-CA" smtClean="0"/>
              <a:t>2023-05-16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48602AB-B2DD-4921-9F0A-D2D2F39D291B}" type="slidenum">
              <a:rPr lang="en-CA" smtClean="0"/>
              <a:t>‹#›</a:t>
            </a:fld>
            <a:endParaRPr lang="en-CA"/>
          </a:p>
        </p:txBody>
      </p:sp>
    </p:spTree>
    <p:extLst>
      <p:ext uri="{BB962C8B-B14F-4D97-AF65-F5344CB8AC3E}">
        <p14:creationId xmlns:p14="http://schemas.microsoft.com/office/powerpoint/2010/main" val="1470841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9B7356B-8059-49C5-B3F9-403AC1FFE996}" type="datetimeFigureOut">
              <a:rPr lang="en-CA" smtClean="0"/>
              <a:t>2023-05-16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48602AB-B2DD-4921-9F0A-D2D2F39D291B}" type="slidenum">
              <a:rPr lang="en-CA" smtClean="0"/>
              <a:t>‹#›</a:t>
            </a:fld>
            <a:endParaRPr lang="en-CA"/>
          </a:p>
        </p:txBody>
      </p:sp>
    </p:spTree>
    <p:extLst>
      <p:ext uri="{BB962C8B-B14F-4D97-AF65-F5344CB8AC3E}">
        <p14:creationId xmlns:p14="http://schemas.microsoft.com/office/powerpoint/2010/main" val="2203625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9B7356B-8059-49C5-B3F9-403AC1FFE996}" type="datetimeFigureOut">
              <a:rPr lang="en-CA" smtClean="0"/>
              <a:t>2023-05-16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48602AB-B2DD-4921-9F0A-D2D2F39D291B}" type="slidenum">
              <a:rPr lang="en-CA" smtClean="0"/>
              <a:t>‹#›</a:t>
            </a:fld>
            <a:endParaRPr lang="en-CA"/>
          </a:p>
        </p:txBody>
      </p:sp>
    </p:spTree>
    <p:extLst>
      <p:ext uri="{BB962C8B-B14F-4D97-AF65-F5344CB8AC3E}">
        <p14:creationId xmlns:p14="http://schemas.microsoft.com/office/powerpoint/2010/main" val="1982519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1023515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1949723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3405175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40630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4157193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900758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967169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1806687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9B7356B-8059-49C5-B3F9-403AC1FFE996}" type="datetimeFigureOut">
              <a:rPr lang="en-CA" smtClean="0"/>
              <a:t>2023-05-16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48602AB-B2DD-4921-9F0A-D2D2F39D291B}" type="slidenum">
              <a:rPr lang="en-CA" smtClean="0"/>
              <a:t>‹#›</a:t>
            </a:fld>
            <a:endParaRPr lang="en-CA"/>
          </a:p>
        </p:txBody>
      </p:sp>
    </p:spTree>
    <p:extLst>
      <p:ext uri="{BB962C8B-B14F-4D97-AF65-F5344CB8AC3E}">
        <p14:creationId xmlns:p14="http://schemas.microsoft.com/office/powerpoint/2010/main" val="2729890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1820150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3590541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150236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9B7356B-8059-49C5-B3F9-403AC1FFE996}" type="datetimeFigureOut">
              <a:rPr lang="en-CA" smtClean="0"/>
              <a:t>2023-05-16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48602AB-B2DD-4921-9F0A-D2D2F39D291B}" type="slidenum">
              <a:rPr lang="en-CA" smtClean="0"/>
              <a:t>‹#›</a:t>
            </a:fld>
            <a:endParaRPr lang="en-CA"/>
          </a:p>
        </p:txBody>
      </p:sp>
    </p:spTree>
    <p:extLst>
      <p:ext uri="{BB962C8B-B14F-4D97-AF65-F5344CB8AC3E}">
        <p14:creationId xmlns:p14="http://schemas.microsoft.com/office/powerpoint/2010/main" val="1458982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E9B7356B-8059-49C5-B3F9-403AC1FFE996}" type="datetimeFigureOut">
              <a:rPr lang="en-CA" smtClean="0"/>
              <a:t>2023-05-16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48602AB-B2DD-4921-9F0A-D2D2F39D291B}" type="slidenum">
              <a:rPr lang="en-CA" smtClean="0"/>
              <a:t>‹#›</a:t>
            </a:fld>
            <a:endParaRPr lang="en-CA"/>
          </a:p>
        </p:txBody>
      </p:sp>
    </p:spTree>
    <p:extLst>
      <p:ext uri="{BB962C8B-B14F-4D97-AF65-F5344CB8AC3E}">
        <p14:creationId xmlns:p14="http://schemas.microsoft.com/office/powerpoint/2010/main" val="71810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E9B7356B-8059-49C5-B3F9-403AC1FFE996}" type="datetimeFigureOut">
              <a:rPr lang="en-CA" smtClean="0"/>
              <a:t>2023-05-16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48602AB-B2DD-4921-9F0A-D2D2F39D291B}" type="slidenum">
              <a:rPr lang="en-CA" smtClean="0"/>
              <a:t>‹#›</a:t>
            </a:fld>
            <a:endParaRPr lang="en-CA"/>
          </a:p>
        </p:txBody>
      </p:sp>
    </p:spTree>
    <p:extLst>
      <p:ext uri="{BB962C8B-B14F-4D97-AF65-F5344CB8AC3E}">
        <p14:creationId xmlns:p14="http://schemas.microsoft.com/office/powerpoint/2010/main" val="2711444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E9B7356B-8059-49C5-B3F9-403AC1FFE996}" type="datetimeFigureOut">
              <a:rPr lang="en-CA" smtClean="0"/>
              <a:t>2023-05-16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48602AB-B2DD-4921-9F0A-D2D2F39D291B}" type="slidenum">
              <a:rPr lang="en-CA" smtClean="0"/>
              <a:t>‹#›</a:t>
            </a:fld>
            <a:endParaRPr lang="en-CA"/>
          </a:p>
        </p:txBody>
      </p:sp>
    </p:spTree>
    <p:extLst>
      <p:ext uri="{BB962C8B-B14F-4D97-AF65-F5344CB8AC3E}">
        <p14:creationId xmlns:p14="http://schemas.microsoft.com/office/powerpoint/2010/main" val="172933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B7356B-8059-49C5-B3F9-403AC1FFE996}" type="datetimeFigureOut">
              <a:rPr lang="en-CA" smtClean="0"/>
              <a:t>2023-05-16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48602AB-B2DD-4921-9F0A-D2D2F39D291B}" type="slidenum">
              <a:rPr lang="en-CA" smtClean="0"/>
              <a:t>‹#›</a:t>
            </a:fld>
            <a:endParaRPr lang="en-CA"/>
          </a:p>
        </p:txBody>
      </p:sp>
    </p:spTree>
    <p:extLst>
      <p:ext uri="{BB962C8B-B14F-4D97-AF65-F5344CB8AC3E}">
        <p14:creationId xmlns:p14="http://schemas.microsoft.com/office/powerpoint/2010/main" val="3337227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B7356B-8059-49C5-B3F9-403AC1FFE996}" type="datetimeFigureOut">
              <a:rPr lang="en-CA" smtClean="0"/>
              <a:t>2023-05-16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48602AB-B2DD-4921-9F0A-D2D2F39D291B}" type="slidenum">
              <a:rPr lang="en-CA" smtClean="0"/>
              <a:t>‹#›</a:t>
            </a:fld>
            <a:endParaRPr lang="en-CA"/>
          </a:p>
        </p:txBody>
      </p:sp>
    </p:spTree>
    <p:extLst>
      <p:ext uri="{BB962C8B-B14F-4D97-AF65-F5344CB8AC3E}">
        <p14:creationId xmlns:p14="http://schemas.microsoft.com/office/powerpoint/2010/main" val="872178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B7356B-8059-49C5-B3F9-403AC1FFE996}" type="datetimeFigureOut">
              <a:rPr lang="en-CA" smtClean="0"/>
              <a:t>2023-05-16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48602AB-B2DD-4921-9F0A-D2D2F39D291B}" type="slidenum">
              <a:rPr lang="en-CA" smtClean="0"/>
              <a:t>‹#›</a:t>
            </a:fld>
            <a:endParaRPr lang="en-CA"/>
          </a:p>
        </p:txBody>
      </p:sp>
    </p:spTree>
    <p:extLst>
      <p:ext uri="{BB962C8B-B14F-4D97-AF65-F5344CB8AC3E}">
        <p14:creationId xmlns:p14="http://schemas.microsoft.com/office/powerpoint/2010/main" val="3844420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B7356B-8059-49C5-B3F9-403AC1FFE996}" type="datetimeFigureOut">
              <a:rPr lang="en-CA" smtClean="0"/>
              <a:t>2023-05-16</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8602AB-B2DD-4921-9F0A-D2D2F39D291B}" type="slidenum">
              <a:rPr lang="en-CA" smtClean="0"/>
              <a:t>‹#›</a:t>
            </a:fld>
            <a:endParaRPr lang="en-CA"/>
          </a:p>
        </p:txBody>
      </p:sp>
    </p:spTree>
    <p:extLst>
      <p:ext uri="{BB962C8B-B14F-4D97-AF65-F5344CB8AC3E}">
        <p14:creationId xmlns:p14="http://schemas.microsoft.com/office/powerpoint/2010/main" val="2482732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06981159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p:cNvSpPr>
            <a:spLocks noGrp="1"/>
          </p:cNvSpPr>
          <p:nvPr>
            <p:ph type="ctrTitle"/>
          </p:nvPr>
        </p:nvSpPr>
        <p:spPr/>
        <p:txBody>
          <a:bodyPr/>
          <a:lstStyle/>
          <a:p>
            <a:r>
              <a:rPr lang="en-CA" dirty="0"/>
              <a:t>Welcome to the</a:t>
            </a:r>
            <a:br>
              <a:rPr lang="en-CA" dirty="0"/>
            </a:br>
            <a:r>
              <a:rPr lang="en-CA" dirty="0"/>
              <a:t>Local Meeting</a:t>
            </a:r>
          </a:p>
        </p:txBody>
      </p:sp>
      <p:sp>
        <p:nvSpPr>
          <p:cNvPr id="6" name="Subtitle 5"/>
          <p:cNvSpPr>
            <a:spLocks noGrp="1"/>
          </p:cNvSpPr>
          <p:nvPr>
            <p:ph type="subTitle" idx="1"/>
          </p:nvPr>
        </p:nvSpPr>
        <p:spPr/>
        <p:txBody>
          <a:bodyPr/>
          <a:lstStyle/>
          <a:p>
            <a:r>
              <a:rPr lang="en-CA" dirty="0"/>
              <a:t>Date</a:t>
            </a:r>
          </a:p>
        </p:txBody>
      </p:sp>
    </p:spTree>
    <p:extLst>
      <p:ext uri="{BB962C8B-B14F-4D97-AF65-F5344CB8AC3E}">
        <p14:creationId xmlns:p14="http://schemas.microsoft.com/office/powerpoint/2010/main" val="4018488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596381"/>
            <a:ext cx="9144000" cy="1086763"/>
          </a:xfrm>
        </p:spPr>
        <p:txBody>
          <a:bodyPr/>
          <a:lstStyle/>
          <a:p>
            <a:r>
              <a:rPr lang="en-CA" dirty="0"/>
              <a:t>Initiation of New Members</a:t>
            </a:r>
          </a:p>
        </p:txBody>
      </p:sp>
      <p:sp>
        <p:nvSpPr>
          <p:cNvPr id="3" name="Subtitle 2"/>
          <p:cNvSpPr>
            <a:spLocks noGrp="1"/>
          </p:cNvSpPr>
          <p:nvPr>
            <p:ph type="subTitle" idx="1"/>
          </p:nvPr>
        </p:nvSpPr>
        <p:spPr>
          <a:xfrm>
            <a:off x="1524000" y="1861168"/>
            <a:ext cx="9144000" cy="4135030"/>
          </a:xfrm>
        </p:spPr>
        <p:txBody>
          <a:bodyPr>
            <a:normAutofit lnSpcReduction="10000"/>
          </a:bodyPr>
          <a:lstStyle/>
          <a:p>
            <a:r>
              <a:rPr lang="en-CA" dirty="0"/>
              <a:t>I, ___________, in the presence of these witnesses, do hereby pledge that I shall abide by the Constitution and By-Laws of the Union, and shall not divulge proceedings which the meeting has identified as confidential at its meetings.</a:t>
            </a:r>
          </a:p>
          <a:p>
            <a:r>
              <a:rPr lang="en-CA" dirty="0"/>
              <a:t>That I shall make every possible effort to attend all meetings, and shall pay all dues and assessments levied in accordance with the By-Laws.</a:t>
            </a:r>
          </a:p>
          <a:p>
            <a:r>
              <a:rPr lang="en-CA" dirty="0"/>
              <a:t>That I shall be orderly at its meetings, respectful in words and actions, charitable in my judgement of my fellow members, and never wrong them or see them wronged if in my power to prevent it.</a:t>
            </a:r>
          </a:p>
          <a:p>
            <a:r>
              <a:rPr lang="en-CA" dirty="0"/>
              <a:t>That I will not discriminate against a member on the grounds of ethnic background, colour, creed, ability or sexual orientation, and I will abide by the principles of the Human Rights Code.</a:t>
            </a:r>
          </a:p>
        </p:txBody>
      </p:sp>
    </p:spTree>
    <p:extLst>
      <p:ext uri="{BB962C8B-B14F-4D97-AF65-F5344CB8AC3E}">
        <p14:creationId xmlns:p14="http://schemas.microsoft.com/office/powerpoint/2010/main" val="2677120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p:cNvSpPr>
            <a:spLocks noGrp="1"/>
          </p:cNvSpPr>
          <p:nvPr>
            <p:ph type="title"/>
          </p:nvPr>
        </p:nvSpPr>
        <p:spPr/>
        <p:txBody>
          <a:bodyPr/>
          <a:lstStyle/>
          <a:p>
            <a:r>
              <a:rPr lang="en-CA" dirty="0"/>
              <a:t>Correspondence</a:t>
            </a:r>
          </a:p>
        </p:txBody>
      </p:sp>
      <p:sp>
        <p:nvSpPr>
          <p:cNvPr id="6" name="Content Placeholder 5"/>
          <p:cNvSpPr>
            <a:spLocks noGrp="1"/>
          </p:cNvSpPr>
          <p:nvPr>
            <p:ph idx="1"/>
          </p:nvPr>
        </p:nvSpPr>
        <p:spPr/>
        <p:txBody>
          <a:bodyPr/>
          <a:lstStyle/>
          <a:p>
            <a:r>
              <a:rPr lang="en-CA" dirty="0"/>
              <a:t>Share a list of any correspondence sent to the Local</a:t>
            </a:r>
          </a:p>
        </p:txBody>
      </p:sp>
    </p:spTree>
    <p:extLst>
      <p:ext uri="{BB962C8B-B14F-4D97-AF65-F5344CB8AC3E}">
        <p14:creationId xmlns:p14="http://schemas.microsoft.com/office/powerpoint/2010/main" val="2125729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p:cNvSpPr>
            <a:spLocks noGrp="1"/>
          </p:cNvSpPr>
          <p:nvPr>
            <p:ph type="title"/>
          </p:nvPr>
        </p:nvSpPr>
        <p:spPr/>
        <p:txBody>
          <a:bodyPr/>
          <a:lstStyle/>
          <a:p>
            <a:r>
              <a:rPr lang="en-CA" dirty="0"/>
              <a:t>Treasurer’s Report</a:t>
            </a:r>
          </a:p>
        </p:txBody>
      </p:sp>
      <p:sp>
        <p:nvSpPr>
          <p:cNvPr id="6" name="Content Placeholder 5"/>
          <p:cNvSpPr>
            <a:spLocks noGrp="1"/>
          </p:cNvSpPr>
          <p:nvPr>
            <p:ph idx="1"/>
          </p:nvPr>
        </p:nvSpPr>
        <p:spPr/>
        <p:txBody>
          <a:bodyPr/>
          <a:lstStyle/>
          <a:p>
            <a:r>
              <a:rPr lang="en-CA" dirty="0"/>
              <a:t>Add the report here</a:t>
            </a:r>
          </a:p>
        </p:txBody>
      </p:sp>
    </p:spTree>
    <p:extLst>
      <p:ext uri="{BB962C8B-B14F-4D97-AF65-F5344CB8AC3E}">
        <p14:creationId xmlns:p14="http://schemas.microsoft.com/office/powerpoint/2010/main" val="2665358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p:cNvSpPr>
            <a:spLocks noGrp="1"/>
          </p:cNvSpPr>
          <p:nvPr>
            <p:ph type="title"/>
          </p:nvPr>
        </p:nvSpPr>
        <p:spPr/>
        <p:txBody>
          <a:bodyPr/>
          <a:lstStyle/>
          <a:p>
            <a:r>
              <a:rPr lang="en-CA" dirty="0"/>
              <a:t>Trustees’ Report</a:t>
            </a:r>
          </a:p>
        </p:txBody>
      </p:sp>
      <p:sp>
        <p:nvSpPr>
          <p:cNvPr id="6" name="Content Placeholder 5"/>
          <p:cNvSpPr>
            <a:spLocks noGrp="1"/>
          </p:cNvSpPr>
          <p:nvPr>
            <p:ph idx="1"/>
          </p:nvPr>
        </p:nvSpPr>
        <p:spPr/>
        <p:txBody>
          <a:bodyPr/>
          <a:lstStyle/>
          <a:p>
            <a:r>
              <a:rPr lang="en-CA" dirty="0"/>
              <a:t>Add the report here</a:t>
            </a:r>
          </a:p>
        </p:txBody>
      </p:sp>
    </p:spTree>
    <p:extLst>
      <p:ext uri="{BB962C8B-B14F-4D97-AF65-F5344CB8AC3E}">
        <p14:creationId xmlns:p14="http://schemas.microsoft.com/office/powerpoint/2010/main" val="3964905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p:cNvSpPr>
            <a:spLocks noGrp="1"/>
          </p:cNvSpPr>
          <p:nvPr>
            <p:ph type="title"/>
          </p:nvPr>
        </p:nvSpPr>
        <p:spPr/>
        <p:txBody>
          <a:bodyPr/>
          <a:lstStyle/>
          <a:p>
            <a:r>
              <a:rPr lang="en-CA" dirty="0"/>
              <a:t>Report of Delegates and Committees</a:t>
            </a:r>
          </a:p>
        </p:txBody>
      </p:sp>
      <p:sp>
        <p:nvSpPr>
          <p:cNvPr id="6" name="Content Placeholder 5"/>
          <p:cNvSpPr>
            <a:spLocks noGrp="1"/>
          </p:cNvSpPr>
          <p:nvPr>
            <p:ph idx="1"/>
          </p:nvPr>
        </p:nvSpPr>
        <p:spPr/>
        <p:txBody>
          <a:bodyPr/>
          <a:lstStyle/>
          <a:p>
            <a:r>
              <a:rPr lang="en-CA" dirty="0"/>
              <a:t>Add the report here</a:t>
            </a:r>
          </a:p>
        </p:txBody>
      </p:sp>
    </p:spTree>
    <p:extLst>
      <p:ext uri="{BB962C8B-B14F-4D97-AF65-F5344CB8AC3E}">
        <p14:creationId xmlns:p14="http://schemas.microsoft.com/office/powerpoint/2010/main" val="1643731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p:cNvSpPr>
            <a:spLocks noGrp="1"/>
          </p:cNvSpPr>
          <p:nvPr>
            <p:ph type="title"/>
          </p:nvPr>
        </p:nvSpPr>
        <p:spPr/>
        <p:txBody>
          <a:bodyPr/>
          <a:lstStyle/>
          <a:p>
            <a:r>
              <a:rPr lang="en-CA" dirty="0"/>
              <a:t>Unfinished Business</a:t>
            </a:r>
          </a:p>
        </p:txBody>
      </p:sp>
      <p:sp>
        <p:nvSpPr>
          <p:cNvPr id="6" name="Content Placeholder 5"/>
          <p:cNvSpPr>
            <a:spLocks noGrp="1"/>
          </p:cNvSpPr>
          <p:nvPr>
            <p:ph idx="1"/>
          </p:nvPr>
        </p:nvSpPr>
        <p:spPr/>
        <p:txBody>
          <a:bodyPr/>
          <a:lstStyle/>
          <a:p>
            <a:r>
              <a:rPr lang="en-CA" dirty="0"/>
              <a:t>List the items for discussion being carried over from the previous meeting</a:t>
            </a:r>
          </a:p>
        </p:txBody>
      </p:sp>
    </p:spTree>
    <p:extLst>
      <p:ext uri="{BB962C8B-B14F-4D97-AF65-F5344CB8AC3E}">
        <p14:creationId xmlns:p14="http://schemas.microsoft.com/office/powerpoint/2010/main" val="701642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p:cNvSpPr>
            <a:spLocks noGrp="1"/>
          </p:cNvSpPr>
          <p:nvPr>
            <p:ph type="title"/>
          </p:nvPr>
        </p:nvSpPr>
        <p:spPr/>
        <p:txBody>
          <a:bodyPr/>
          <a:lstStyle/>
          <a:p>
            <a:r>
              <a:rPr lang="en-CA" dirty="0"/>
              <a:t>Unfinished Business</a:t>
            </a:r>
          </a:p>
        </p:txBody>
      </p:sp>
      <p:sp>
        <p:nvSpPr>
          <p:cNvPr id="6" name="Content Placeholder 5"/>
          <p:cNvSpPr>
            <a:spLocks noGrp="1"/>
          </p:cNvSpPr>
          <p:nvPr>
            <p:ph idx="1"/>
          </p:nvPr>
        </p:nvSpPr>
        <p:spPr/>
        <p:txBody>
          <a:bodyPr/>
          <a:lstStyle/>
          <a:p>
            <a:r>
              <a:rPr lang="en-CA" dirty="0"/>
              <a:t>List the items for discussion being carried over from the previous meeting</a:t>
            </a:r>
          </a:p>
        </p:txBody>
      </p:sp>
    </p:spTree>
    <p:extLst>
      <p:ext uri="{BB962C8B-B14F-4D97-AF65-F5344CB8AC3E}">
        <p14:creationId xmlns:p14="http://schemas.microsoft.com/office/powerpoint/2010/main" val="1839623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p:cNvSpPr>
            <a:spLocks noGrp="1"/>
          </p:cNvSpPr>
          <p:nvPr>
            <p:ph type="title"/>
          </p:nvPr>
        </p:nvSpPr>
        <p:spPr/>
        <p:txBody>
          <a:bodyPr/>
          <a:lstStyle/>
          <a:p>
            <a:r>
              <a:rPr lang="en-CA" dirty="0"/>
              <a:t>Election Results</a:t>
            </a:r>
          </a:p>
        </p:txBody>
      </p:sp>
      <p:sp>
        <p:nvSpPr>
          <p:cNvPr id="6" name="Content Placeholder 5"/>
          <p:cNvSpPr>
            <a:spLocks noGrp="1"/>
          </p:cNvSpPr>
          <p:nvPr>
            <p:ph idx="1"/>
          </p:nvPr>
        </p:nvSpPr>
        <p:spPr/>
        <p:txBody>
          <a:bodyPr/>
          <a:lstStyle/>
          <a:p>
            <a:r>
              <a:rPr lang="en-CA" dirty="0"/>
              <a:t>List successful candidates from the electronic election</a:t>
            </a:r>
          </a:p>
        </p:txBody>
      </p:sp>
    </p:spTree>
    <p:extLst>
      <p:ext uri="{BB962C8B-B14F-4D97-AF65-F5344CB8AC3E}">
        <p14:creationId xmlns:p14="http://schemas.microsoft.com/office/powerpoint/2010/main" val="2646565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p:cNvSpPr>
            <a:spLocks noGrp="1"/>
          </p:cNvSpPr>
          <p:nvPr>
            <p:ph type="title"/>
          </p:nvPr>
        </p:nvSpPr>
        <p:spPr/>
        <p:txBody>
          <a:bodyPr/>
          <a:lstStyle/>
          <a:p>
            <a:r>
              <a:rPr lang="en-CA" dirty="0"/>
              <a:t>Installation of New Officer(s)</a:t>
            </a:r>
          </a:p>
        </p:txBody>
      </p:sp>
      <p:sp>
        <p:nvSpPr>
          <p:cNvPr id="6" name="Content Placeholder 5"/>
          <p:cNvSpPr>
            <a:spLocks noGrp="1"/>
          </p:cNvSpPr>
          <p:nvPr>
            <p:ph idx="1"/>
          </p:nvPr>
        </p:nvSpPr>
        <p:spPr/>
        <p:txBody>
          <a:bodyPr/>
          <a:lstStyle/>
          <a:p>
            <a:pPr marL="0" indent="0">
              <a:buNone/>
            </a:pPr>
            <a:r>
              <a:rPr lang="en-CA" dirty="0"/>
              <a:t>I, _____________, sincerely pledge that I shall truly and faithfully and to the best of my ability perform the duties of my office for the ensuing term as prescribed in the Constitution and By-Laws of this Union and, as an Officer of this Union, shall at all times endeavour, both by my counsel and example, to promote the harmony and preserve the dignity of its sessions.</a:t>
            </a:r>
          </a:p>
          <a:p>
            <a:pPr marL="0" indent="0">
              <a:buNone/>
            </a:pPr>
            <a:r>
              <a:rPr lang="en-CA" dirty="0"/>
              <a:t>I further pledge that, at the close of my official term, I shall promptly deliver any monies or property of the Union in my possession to my successor in office. </a:t>
            </a:r>
          </a:p>
        </p:txBody>
      </p:sp>
    </p:spTree>
    <p:extLst>
      <p:ext uri="{BB962C8B-B14F-4D97-AF65-F5344CB8AC3E}">
        <p14:creationId xmlns:p14="http://schemas.microsoft.com/office/powerpoint/2010/main" val="1828612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p:cNvSpPr>
            <a:spLocks noGrp="1"/>
          </p:cNvSpPr>
          <p:nvPr>
            <p:ph type="title"/>
          </p:nvPr>
        </p:nvSpPr>
        <p:spPr/>
        <p:txBody>
          <a:bodyPr/>
          <a:lstStyle/>
          <a:p>
            <a:r>
              <a:rPr lang="en-CA" dirty="0"/>
              <a:t>New Business</a:t>
            </a:r>
          </a:p>
        </p:txBody>
      </p:sp>
      <p:sp>
        <p:nvSpPr>
          <p:cNvPr id="6" name="Content Placeholder 5"/>
          <p:cNvSpPr>
            <a:spLocks noGrp="1"/>
          </p:cNvSpPr>
          <p:nvPr>
            <p:ph idx="1"/>
          </p:nvPr>
        </p:nvSpPr>
        <p:spPr/>
        <p:txBody>
          <a:bodyPr/>
          <a:lstStyle/>
          <a:p>
            <a:r>
              <a:rPr lang="en-CA" dirty="0"/>
              <a:t>List of new items for discussion</a:t>
            </a:r>
          </a:p>
        </p:txBody>
      </p:sp>
    </p:spTree>
    <p:extLst>
      <p:ext uri="{BB962C8B-B14F-4D97-AF65-F5344CB8AC3E}">
        <p14:creationId xmlns:p14="http://schemas.microsoft.com/office/powerpoint/2010/main" val="1638717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3"/>
          <p:cNvPicPr preferRelativeResize="0"/>
          <p:nvPr/>
        </p:nvPicPr>
        <p:blipFill rotWithShape="1">
          <a:blip r:embed="rId3">
            <a:alphaModFix/>
          </a:blip>
          <a:srcRect/>
          <a:stretch/>
        </p:blipFill>
        <p:spPr>
          <a:xfrm>
            <a:off x="0" y="-10738"/>
            <a:ext cx="12192000" cy="6858000"/>
          </a:xfrm>
          <a:prstGeom prst="rect">
            <a:avLst/>
          </a:prstGeom>
          <a:noFill/>
          <a:ln>
            <a:noFill/>
          </a:ln>
        </p:spPr>
      </p:pic>
      <p:sp>
        <p:nvSpPr>
          <p:cNvPr id="89" name="Google Shape;89;p13"/>
          <p:cNvSpPr txBox="1"/>
          <p:nvPr/>
        </p:nvSpPr>
        <p:spPr>
          <a:xfrm>
            <a:off x="1066800" y="259607"/>
            <a:ext cx="10058400" cy="1371600"/>
          </a:xfrm>
          <a:prstGeom prst="rect">
            <a:avLst/>
          </a:prstGeom>
          <a:noFill/>
          <a:ln>
            <a:noFill/>
          </a:ln>
        </p:spPr>
        <p:txBody>
          <a:bodyPr spcFirstLastPara="1" wrap="square" lIns="91425" tIns="45700" rIns="91425" bIns="45700" anchor="b"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6000"/>
              <a:buFont typeface="Calibri"/>
              <a:buNone/>
              <a:tabLst/>
              <a:defRPr/>
            </a:pPr>
            <a:r>
              <a:rPr kumimoji="0" lang="en-CA" sz="6000" b="0" i="0" u="none" strike="noStrike" kern="0" cap="none" spc="0" normalizeH="0" baseline="0" noProof="0" dirty="0">
                <a:ln>
                  <a:noFill/>
                </a:ln>
                <a:solidFill>
                  <a:srgbClr val="000000"/>
                </a:solidFill>
                <a:effectLst/>
                <a:uLnTx/>
                <a:uFillTx/>
                <a:latin typeface="Libre Franklin"/>
                <a:ea typeface="Libre Franklin"/>
                <a:cs typeface="Libre Franklin"/>
                <a:sym typeface="Libre Franklin"/>
              </a:rPr>
              <a:t>Orientating to Zoom</a:t>
            </a:r>
            <a:endParaRPr kumimoji="0" sz="6000" b="0" i="0" u="none" strike="noStrike" kern="0" cap="none" spc="0" normalizeH="0" baseline="0" noProof="0" dirty="0">
              <a:ln>
                <a:noFill/>
              </a:ln>
              <a:solidFill>
                <a:srgbClr val="000000"/>
              </a:solidFill>
              <a:effectLst/>
              <a:uLnTx/>
              <a:uFillTx/>
              <a:latin typeface="Libre Franklin"/>
              <a:ea typeface="Libre Franklin"/>
              <a:cs typeface="Libre Franklin"/>
              <a:sym typeface="Libre Franklin"/>
            </a:endParaRPr>
          </a:p>
        </p:txBody>
      </p:sp>
      <p:sp>
        <p:nvSpPr>
          <p:cNvPr id="90" name="Google Shape;90;p13"/>
          <p:cNvSpPr/>
          <p:nvPr/>
        </p:nvSpPr>
        <p:spPr>
          <a:xfrm>
            <a:off x="689775" y="2197650"/>
            <a:ext cx="2242800" cy="5196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2400" b="1" i="0" u="none" strike="noStrike" kern="0" cap="none" spc="0" normalizeH="0" baseline="0" noProof="0">
                <a:ln>
                  <a:noFill/>
                </a:ln>
                <a:solidFill>
                  <a:srgbClr val="000000"/>
                </a:solidFill>
                <a:effectLst/>
                <a:uLnTx/>
                <a:uFillTx/>
                <a:latin typeface="Roboto"/>
                <a:ea typeface="Roboto"/>
                <a:cs typeface="Roboto"/>
                <a:sym typeface="Roboto"/>
              </a:rPr>
              <a:t>Start Video </a:t>
            </a:r>
            <a:endParaRPr kumimoji="0" sz="2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br>
              <a:rPr kumimoji="0" lang="en-CA" sz="1800" b="0" i="0" u="none" strike="noStrike" kern="0" cap="none" spc="0" normalizeH="0" baseline="0" noProof="0">
                <a:ln>
                  <a:noFill/>
                </a:ln>
                <a:solidFill>
                  <a:srgbClr val="000000"/>
                </a:solidFill>
                <a:effectLst/>
                <a:uLnTx/>
                <a:uFillTx/>
                <a:latin typeface="Calibri"/>
                <a:ea typeface="Calibri"/>
                <a:cs typeface="Calibri"/>
                <a:sym typeface="Calibri"/>
              </a:rPr>
            </a:b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1" name="Google Shape;91;p13"/>
          <p:cNvSpPr/>
          <p:nvPr/>
        </p:nvSpPr>
        <p:spPr>
          <a:xfrm>
            <a:off x="5837898" y="5728299"/>
            <a:ext cx="2400300" cy="8277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2400" b="1" i="0" u="none" strike="noStrike" kern="0" cap="none" spc="0" normalizeH="0" baseline="0" noProof="0">
                <a:ln>
                  <a:noFill/>
                </a:ln>
                <a:solidFill>
                  <a:srgbClr val="000000"/>
                </a:solidFill>
                <a:effectLst/>
                <a:uLnTx/>
                <a:uFillTx/>
                <a:latin typeface="Roboto"/>
                <a:ea typeface="Roboto"/>
                <a:cs typeface="Roboto"/>
                <a:sym typeface="Roboto"/>
              </a:rPr>
              <a:t>View participants </a:t>
            </a:r>
            <a:endParaRPr kumimoji="0" sz="2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br>
              <a:rPr kumimoji="0" lang="en-CA" sz="1800" b="0" i="0" u="none" strike="noStrike" kern="0" cap="none" spc="0" normalizeH="0" baseline="0" noProof="0">
                <a:ln>
                  <a:noFill/>
                </a:ln>
                <a:solidFill>
                  <a:srgbClr val="000000"/>
                </a:solidFill>
                <a:effectLst/>
                <a:uLnTx/>
                <a:uFillTx/>
                <a:latin typeface="Calibri"/>
                <a:ea typeface="Calibri"/>
                <a:cs typeface="Calibri"/>
                <a:sym typeface="Calibri"/>
              </a:rPr>
            </a:b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2" name="Google Shape;92;p13"/>
          <p:cNvSpPr/>
          <p:nvPr/>
        </p:nvSpPr>
        <p:spPr>
          <a:xfrm>
            <a:off x="6273725" y="2094328"/>
            <a:ext cx="2903100" cy="5778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2400" b="1" i="0" u="none" strike="noStrike" kern="0" cap="none" spc="0" normalizeH="0" baseline="0" noProof="0">
                <a:ln>
                  <a:noFill/>
                </a:ln>
                <a:solidFill>
                  <a:srgbClr val="000000"/>
                </a:solidFill>
                <a:effectLst/>
                <a:uLnTx/>
                <a:uFillTx/>
                <a:latin typeface="Roboto"/>
                <a:ea typeface="Roboto"/>
                <a:cs typeface="Roboto"/>
                <a:sym typeface="Roboto"/>
              </a:rPr>
              <a:t>Open the chat box</a:t>
            </a:r>
            <a:endParaRPr kumimoji="0" sz="2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br>
              <a:rPr kumimoji="0" lang="en-CA" sz="1800" b="0" i="0" u="none" strike="noStrike" kern="0" cap="none" spc="0" normalizeH="0" baseline="0" noProof="0">
                <a:ln>
                  <a:noFill/>
                </a:ln>
                <a:solidFill>
                  <a:srgbClr val="000000"/>
                </a:solidFill>
                <a:effectLst/>
                <a:uLnTx/>
                <a:uFillTx/>
                <a:latin typeface="Calibri"/>
                <a:ea typeface="Calibri"/>
                <a:cs typeface="Calibri"/>
                <a:sym typeface="Calibri"/>
              </a:rPr>
            </a:b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3" name="Google Shape;93;p13"/>
          <p:cNvSpPr/>
          <p:nvPr/>
        </p:nvSpPr>
        <p:spPr>
          <a:xfrm>
            <a:off x="474599" y="5616173"/>
            <a:ext cx="2235350" cy="6615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2400" b="1" i="0" u="none" strike="noStrike" kern="0" cap="none" spc="0" normalizeH="0" baseline="0" noProof="0" dirty="0">
                <a:ln>
                  <a:noFill/>
                </a:ln>
                <a:solidFill>
                  <a:srgbClr val="000000"/>
                </a:solidFill>
                <a:effectLst/>
                <a:uLnTx/>
                <a:uFillTx/>
                <a:latin typeface="Roboto"/>
                <a:ea typeface="Roboto"/>
                <a:cs typeface="Roboto"/>
                <a:sym typeface="Roboto"/>
              </a:rPr>
              <a:t>Mute/unmute yourself</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94" name="Google Shape;94;p13"/>
          <p:cNvSpPr/>
          <p:nvPr/>
        </p:nvSpPr>
        <p:spPr>
          <a:xfrm rot="5400000">
            <a:off x="685450" y="5008148"/>
            <a:ext cx="720600" cy="495300"/>
          </a:xfrm>
          <a:prstGeom prst="leftArrow">
            <a:avLst>
              <a:gd name="adj1" fmla="val 50000"/>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95" name="Google Shape;95;p13"/>
          <p:cNvPicPr preferRelativeResize="0"/>
          <p:nvPr/>
        </p:nvPicPr>
        <p:blipFill>
          <a:blip r:embed="rId4">
            <a:alphaModFix/>
          </a:blip>
          <a:stretch>
            <a:fillRect/>
          </a:stretch>
        </p:blipFill>
        <p:spPr>
          <a:xfrm>
            <a:off x="689763" y="3135250"/>
            <a:ext cx="10812475" cy="1750400"/>
          </a:xfrm>
          <a:prstGeom prst="rect">
            <a:avLst/>
          </a:prstGeom>
          <a:noFill/>
          <a:ln>
            <a:noFill/>
          </a:ln>
        </p:spPr>
      </p:pic>
      <p:sp>
        <p:nvSpPr>
          <p:cNvPr id="96" name="Google Shape;96;p13"/>
          <p:cNvSpPr/>
          <p:nvPr/>
        </p:nvSpPr>
        <p:spPr>
          <a:xfrm rot="-5400000">
            <a:off x="966694" y="3252908"/>
            <a:ext cx="1566600" cy="495300"/>
          </a:xfrm>
          <a:prstGeom prst="leftArrow">
            <a:avLst>
              <a:gd name="adj1" fmla="val 50000"/>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7" name="Google Shape;97;p13"/>
          <p:cNvSpPr/>
          <p:nvPr/>
        </p:nvSpPr>
        <p:spPr>
          <a:xfrm rot="5400000">
            <a:off x="6620425" y="5008148"/>
            <a:ext cx="720600" cy="495300"/>
          </a:xfrm>
          <a:prstGeom prst="leftArrow">
            <a:avLst>
              <a:gd name="adj1" fmla="val 50000"/>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8" name="Google Shape;98;p13"/>
          <p:cNvSpPr/>
          <p:nvPr/>
        </p:nvSpPr>
        <p:spPr>
          <a:xfrm rot="-5398397">
            <a:off x="9810925" y="2401418"/>
            <a:ext cx="1287000" cy="495300"/>
          </a:xfrm>
          <a:prstGeom prst="leftArrow">
            <a:avLst>
              <a:gd name="adj1" fmla="val 50000"/>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9" name="Google Shape;99;p13"/>
          <p:cNvSpPr/>
          <p:nvPr/>
        </p:nvSpPr>
        <p:spPr>
          <a:xfrm rot="-5400000">
            <a:off x="6891575" y="3231850"/>
            <a:ext cx="1667400" cy="495300"/>
          </a:xfrm>
          <a:prstGeom prst="leftArrow">
            <a:avLst>
              <a:gd name="adj1" fmla="val 50000"/>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0" name="Google Shape;100;p13"/>
          <p:cNvSpPr/>
          <p:nvPr/>
        </p:nvSpPr>
        <p:spPr>
          <a:xfrm>
            <a:off x="9002725" y="1516528"/>
            <a:ext cx="2903100" cy="5778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2400" b="1" i="0" u="none" strike="noStrike" kern="0" cap="none" spc="0" normalizeH="0" baseline="0" noProof="0">
                <a:ln>
                  <a:noFill/>
                </a:ln>
                <a:solidFill>
                  <a:srgbClr val="000000"/>
                </a:solidFill>
                <a:effectLst/>
                <a:uLnTx/>
                <a:uFillTx/>
                <a:latin typeface="Roboto"/>
                <a:ea typeface="Roboto"/>
                <a:cs typeface="Roboto"/>
                <a:sym typeface="Roboto"/>
              </a:rPr>
              <a:t>Reactions</a:t>
            </a:r>
            <a:endParaRPr kumimoji="0" sz="2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br>
              <a:rPr kumimoji="0" lang="en-CA" sz="1800" b="0" i="0" u="none" strike="noStrike" kern="0" cap="none" spc="0" normalizeH="0" baseline="0" noProof="0">
                <a:ln>
                  <a:noFill/>
                </a:ln>
                <a:solidFill>
                  <a:srgbClr val="000000"/>
                </a:solidFill>
                <a:effectLst/>
                <a:uLnTx/>
                <a:uFillTx/>
                <a:latin typeface="Calibri"/>
                <a:ea typeface="Calibri"/>
                <a:cs typeface="Calibri"/>
                <a:sym typeface="Calibri"/>
              </a:rPr>
            </a:b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03204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p:cNvSpPr>
            <a:spLocks noGrp="1"/>
          </p:cNvSpPr>
          <p:nvPr>
            <p:ph type="title"/>
          </p:nvPr>
        </p:nvSpPr>
        <p:spPr/>
        <p:txBody>
          <a:bodyPr/>
          <a:lstStyle/>
          <a:p>
            <a:r>
              <a:rPr lang="en-CA" dirty="0"/>
              <a:t>Good and Welfare</a:t>
            </a:r>
          </a:p>
        </p:txBody>
      </p:sp>
      <p:sp>
        <p:nvSpPr>
          <p:cNvPr id="6" name="Content Placeholder 5"/>
          <p:cNvSpPr>
            <a:spLocks noGrp="1"/>
          </p:cNvSpPr>
          <p:nvPr>
            <p:ph idx="1"/>
          </p:nvPr>
        </p:nvSpPr>
        <p:spPr/>
        <p:txBody>
          <a:bodyPr/>
          <a:lstStyle/>
          <a:p>
            <a:endParaRPr lang="en-CA" dirty="0"/>
          </a:p>
        </p:txBody>
      </p:sp>
    </p:spTree>
    <p:extLst>
      <p:ext uri="{BB962C8B-B14F-4D97-AF65-F5344CB8AC3E}">
        <p14:creationId xmlns:p14="http://schemas.microsoft.com/office/powerpoint/2010/main" val="792518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p:cNvSpPr>
            <a:spLocks noGrp="1"/>
          </p:cNvSpPr>
          <p:nvPr>
            <p:ph type="title"/>
          </p:nvPr>
        </p:nvSpPr>
        <p:spPr/>
        <p:txBody>
          <a:bodyPr/>
          <a:lstStyle/>
          <a:p>
            <a:r>
              <a:rPr lang="en-CA" dirty="0"/>
              <a:t>Question Period</a:t>
            </a:r>
          </a:p>
        </p:txBody>
      </p:sp>
      <p:sp>
        <p:nvSpPr>
          <p:cNvPr id="6" name="Content Placeholder 5"/>
          <p:cNvSpPr>
            <a:spLocks noGrp="1"/>
          </p:cNvSpPr>
          <p:nvPr>
            <p:ph idx="1"/>
          </p:nvPr>
        </p:nvSpPr>
        <p:spPr/>
        <p:txBody>
          <a:bodyPr/>
          <a:lstStyle/>
          <a:p>
            <a:endParaRPr lang="en-CA" dirty="0"/>
          </a:p>
        </p:txBody>
      </p:sp>
    </p:spTree>
    <p:extLst>
      <p:ext uri="{BB962C8B-B14F-4D97-AF65-F5344CB8AC3E}">
        <p14:creationId xmlns:p14="http://schemas.microsoft.com/office/powerpoint/2010/main" val="1884022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76"/>
            <a:ext cx="12192000" cy="6858000"/>
          </a:xfrm>
          <a:prstGeom prst="rect">
            <a:avLst/>
          </a:prstGeom>
        </p:spPr>
      </p:pic>
      <p:sp>
        <p:nvSpPr>
          <p:cNvPr id="5" name="Title 4"/>
          <p:cNvSpPr>
            <a:spLocks noGrp="1"/>
          </p:cNvSpPr>
          <p:nvPr>
            <p:ph type="title"/>
          </p:nvPr>
        </p:nvSpPr>
        <p:spPr/>
        <p:txBody>
          <a:bodyPr/>
          <a:lstStyle/>
          <a:p>
            <a:r>
              <a:rPr lang="en-CA" dirty="0"/>
              <a:t>Adjournment</a:t>
            </a:r>
          </a:p>
        </p:txBody>
      </p:sp>
      <p:sp>
        <p:nvSpPr>
          <p:cNvPr id="6" name="Content Placeholder 5"/>
          <p:cNvSpPr>
            <a:spLocks noGrp="1"/>
          </p:cNvSpPr>
          <p:nvPr>
            <p:ph idx="1"/>
          </p:nvPr>
        </p:nvSpPr>
        <p:spPr>
          <a:xfrm>
            <a:off x="941350" y="1943177"/>
            <a:ext cx="10515600" cy="4351338"/>
          </a:xfrm>
        </p:spPr>
        <p:txBody>
          <a:bodyPr/>
          <a:lstStyle/>
          <a:p>
            <a:r>
              <a:rPr lang="en-CA" dirty="0"/>
              <a:t>See you at the next meeting on ____</a:t>
            </a:r>
          </a:p>
        </p:txBody>
      </p:sp>
    </p:spTree>
    <p:extLst>
      <p:ext uri="{BB962C8B-B14F-4D97-AF65-F5344CB8AC3E}">
        <p14:creationId xmlns:p14="http://schemas.microsoft.com/office/powerpoint/2010/main" val="637647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07" name="Google Shape;107;p1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a:p>
        </p:txBody>
      </p:sp>
      <p:pic>
        <p:nvPicPr>
          <p:cNvPr id="108" name="Google Shape;108;p14"/>
          <p:cNvPicPr preferRelativeResize="0"/>
          <p:nvPr/>
        </p:nvPicPr>
        <p:blipFill rotWithShape="1">
          <a:blip r:embed="rId3">
            <a:alphaModFix/>
          </a:blip>
          <a:srcRect/>
          <a:stretch/>
        </p:blipFill>
        <p:spPr>
          <a:xfrm>
            <a:off x="0" y="12"/>
            <a:ext cx="12192000" cy="6858000"/>
          </a:xfrm>
          <a:prstGeom prst="rect">
            <a:avLst/>
          </a:prstGeom>
          <a:noFill/>
          <a:ln>
            <a:noFill/>
          </a:ln>
        </p:spPr>
      </p:pic>
      <p:sp>
        <p:nvSpPr>
          <p:cNvPr id="109" name="Google Shape;109;p14"/>
          <p:cNvSpPr txBox="1"/>
          <p:nvPr/>
        </p:nvSpPr>
        <p:spPr>
          <a:xfrm>
            <a:off x="1066800" y="642600"/>
            <a:ext cx="10515600" cy="13716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4400"/>
              <a:buFont typeface="Calibri"/>
              <a:buNone/>
              <a:tabLst/>
              <a:defRPr/>
            </a:pPr>
            <a:r>
              <a:rPr kumimoji="0" lang="en-CA" sz="6000" b="0" i="0" u="none" strike="noStrike" kern="0" cap="none" spc="0" normalizeH="0" baseline="0" noProof="0">
                <a:ln>
                  <a:noFill/>
                </a:ln>
                <a:solidFill>
                  <a:srgbClr val="0078CA"/>
                </a:solidFill>
                <a:effectLst/>
                <a:uLnTx/>
                <a:uFillTx/>
                <a:latin typeface="Libre Franklin"/>
                <a:ea typeface="Libre Franklin"/>
                <a:cs typeface="Libre Franklin"/>
                <a:sym typeface="Libre Franklin"/>
              </a:rPr>
              <a:t>Change display names</a:t>
            </a:r>
            <a:endParaRPr kumimoji="0" sz="6000" b="0" i="0" u="none" strike="noStrike" kern="0" cap="none" spc="0" normalizeH="0" baseline="0" noProof="0">
              <a:ln>
                <a:noFill/>
              </a:ln>
              <a:solidFill>
                <a:srgbClr val="0078CA"/>
              </a:solidFill>
              <a:effectLst/>
              <a:uLnTx/>
              <a:uFillTx/>
              <a:latin typeface="Libre Franklin"/>
              <a:ea typeface="Libre Franklin"/>
              <a:cs typeface="Libre Franklin"/>
              <a:sym typeface="Libre Franklin"/>
            </a:endParaRPr>
          </a:p>
        </p:txBody>
      </p:sp>
      <p:sp>
        <p:nvSpPr>
          <p:cNvPr id="110" name="Google Shape;110;p14"/>
          <p:cNvSpPr/>
          <p:nvPr/>
        </p:nvSpPr>
        <p:spPr>
          <a:xfrm rot="5400000">
            <a:off x="1450350" y="3392650"/>
            <a:ext cx="732600" cy="508500"/>
          </a:xfrm>
          <a:prstGeom prst="lef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434343"/>
              </a:solidFill>
              <a:effectLst/>
              <a:uLnTx/>
              <a:uFillTx/>
              <a:latin typeface="Arial"/>
              <a:ea typeface="Arial"/>
              <a:cs typeface="Arial"/>
              <a:sym typeface="Arial"/>
            </a:endParaRPr>
          </a:p>
        </p:txBody>
      </p:sp>
      <p:pic>
        <p:nvPicPr>
          <p:cNvPr id="111" name="Google Shape;111;p14"/>
          <p:cNvPicPr preferRelativeResize="0"/>
          <p:nvPr/>
        </p:nvPicPr>
        <p:blipFill rotWithShape="1">
          <a:blip r:embed="rId4">
            <a:alphaModFix/>
          </a:blip>
          <a:srcRect/>
          <a:stretch/>
        </p:blipFill>
        <p:spPr>
          <a:xfrm>
            <a:off x="4549464" y="3430175"/>
            <a:ext cx="3550272" cy="1001562"/>
          </a:xfrm>
          <a:prstGeom prst="rect">
            <a:avLst/>
          </a:prstGeom>
          <a:noFill/>
          <a:ln>
            <a:noFill/>
          </a:ln>
        </p:spPr>
      </p:pic>
      <p:pic>
        <p:nvPicPr>
          <p:cNvPr id="112" name="Google Shape;112;p14"/>
          <p:cNvPicPr preferRelativeResize="0"/>
          <p:nvPr/>
        </p:nvPicPr>
        <p:blipFill rotWithShape="1">
          <a:blip r:embed="rId5">
            <a:alphaModFix/>
          </a:blip>
          <a:srcRect t="35960" b="-35960"/>
          <a:stretch/>
        </p:blipFill>
        <p:spPr>
          <a:xfrm>
            <a:off x="7402998" y="4834154"/>
            <a:ext cx="3696978" cy="929160"/>
          </a:xfrm>
          <a:prstGeom prst="rect">
            <a:avLst/>
          </a:prstGeom>
          <a:noFill/>
          <a:ln>
            <a:noFill/>
          </a:ln>
        </p:spPr>
      </p:pic>
      <p:pic>
        <p:nvPicPr>
          <p:cNvPr id="113" name="Google Shape;113;p14"/>
          <p:cNvPicPr preferRelativeResize="0"/>
          <p:nvPr/>
        </p:nvPicPr>
        <p:blipFill rotWithShape="1">
          <a:blip r:embed="rId6">
            <a:alphaModFix/>
          </a:blip>
          <a:srcRect l="29207" t="43561" r="56860" b="51656"/>
          <a:stretch/>
        </p:blipFill>
        <p:spPr>
          <a:xfrm>
            <a:off x="1421751" y="2338749"/>
            <a:ext cx="2948157" cy="832446"/>
          </a:xfrm>
          <a:prstGeom prst="rect">
            <a:avLst/>
          </a:prstGeom>
          <a:noFill/>
          <a:ln>
            <a:noFill/>
          </a:ln>
        </p:spPr>
      </p:pic>
      <p:sp>
        <p:nvSpPr>
          <p:cNvPr id="114" name="Google Shape;114;p14"/>
          <p:cNvSpPr/>
          <p:nvPr/>
        </p:nvSpPr>
        <p:spPr>
          <a:xfrm rot="5400000">
            <a:off x="10078675" y="5561976"/>
            <a:ext cx="721500" cy="508500"/>
          </a:xfrm>
          <a:prstGeom prst="lef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434343"/>
              </a:solidFill>
              <a:effectLst/>
              <a:uLnTx/>
              <a:uFillTx/>
              <a:latin typeface="Arial"/>
              <a:ea typeface="Arial"/>
              <a:cs typeface="Arial"/>
              <a:sym typeface="Arial"/>
            </a:endParaRPr>
          </a:p>
        </p:txBody>
      </p:sp>
      <p:sp>
        <p:nvSpPr>
          <p:cNvPr id="115" name="Google Shape;115;p14"/>
          <p:cNvSpPr/>
          <p:nvPr/>
        </p:nvSpPr>
        <p:spPr>
          <a:xfrm rot="1342">
            <a:off x="8099719" y="3838289"/>
            <a:ext cx="768600" cy="508500"/>
          </a:xfrm>
          <a:prstGeom prst="lef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434343"/>
              </a:solidFill>
              <a:effectLst/>
              <a:uLnTx/>
              <a:uFillTx/>
              <a:latin typeface="Arial"/>
              <a:ea typeface="Arial"/>
              <a:cs typeface="Arial"/>
              <a:sym typeface="Arial"/>
            </a:endParaRPr>
          </a:p>
        </p:txBody>
      </p:sp>
      <p:sp>
        <p:nvSpPr>
          <p:cNvPr id="116" name="Google Shape;116;p14"/>
          <p:cNvSpPr txBox="1"/>
          <p:nvPr/>
        </p:nvSpPr>
        <p:spPr>
          <a:xfrm>
            <a:off x="697250" y="2133888"/>
            <a:ext cx="724500" cy="640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7200" b="1" i="0" u="none" strike="noStrike" kern="0" cap="none" spc="0" normalizeH="0" baseline="0" noProof="0">
                <a:ln>
                  <a:noFill/>
                </a:ln>
                <a:solidFill>
                  <a:srgbClr val="FF0000"/>
                </a:solidFill>
                <a:effectLst/>
                <a:uLnTx/>
                <a:uFillTx/>
                <a:latin typeface="Arial"/>
                <a:cs typeface="Arial"/>
                <a:sym typeface="Arial"/>
              </a:rPr>
              <a:t>1</a:t>
            </a:r>
            <a:endParaRPr kumimoji="0" sz="7200" b="1" i="0" u="none" strike="noStrike" kern="0" cap="none" spc="0" normalizeH="0" baseline="0" noProof="0">
              <a:ln>
                <a:noFill/>
              </a:ln>
              <a:solidFill>
                <a:srgbClr val="FF0000"/>
              </a:solidFill>
              <a:effectLst/>
              <a:uLnTx/>
              <a:uFillTx/>
              <a:latin typeface="Arial"/>
              <a:cs typeface="Arial"/>
              <a:sym typeface="Arial"/>
            </a:endParaRPr>
          </a:p>
        </p:txBody>
      </p:sp>
      <p:sp>
        <p:nvSpPr>
          <p:cNvPr id="117" name="Google Shape;117;p14"/>
          <p:cNvSpPr txBox="1"/>
          <p:nvPr/>
        </p:nvSpPr>
        <p:spPr>
          <a:xfrm>
            <a:off x="3888250" y="3350938"/>
            <a:ext cx="972900" cy="14832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7200" b="1" i="0" u="none" strike="noStrike" kern="0" cap="none" spc="0" normalizeH="0" baseline="0" noProof="0">
                <a:ln>
                  <a:noFill/>
                </a:ln>
                <a:solidFill>
                  <a:srgbClr val="FF0000"/>
                </a:solidFill>
                <a:effectLst/>
                <a:uLnTx/>
                <a:uFillTx/>
                <a:latin typeface="Arial"/>
                <a:cs typeface="Arial"/>
                <a:sym typeface="Arial"/>
              </a:rPr>
              <a:t>2</a:t>
            </a:r>
            <a:endParaRPr kumimoji="0" sz="7200" b="1" i="0" u="none" strike="noStrike" kern="0" cap="none" spc="0" normalizeH="0" baseline="0" noProof="0">
              <a:ln>
                <a:noFill/>
              </a:ln>
              <a:solidFill>
                <a:srgbClr val="FF0000"/>
              </a:solidFill>
              <a:effectLst/>
              <a:uLnTx/>
              <a:uFillTx/>
              <a:latin typeface="Arial"/>
              <a:cs typeface="Arial"/>
              <a:sym typeface="Arial"/>
            </a:endParaRPr>
          </a:p>
        </p:txBody>
      </p:sp>
      <p:sp>
        <p:nvSpPr>
          <p:cNvPr id="118" name="Google Shape;118;p14"/>
          <p:cNvSpPr txBox="1"/>
          <p:nvPr/>
        </p:nvSpPr>
        <p:spPr>
          <a:xfrm>
            <a:off x="6678500" y="4519663"/>
            <a:ext cx="724500" cy="10920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7200" b="1" i="0" u="none" strike="noStrike" kern="0" cap="none" spc="0" normalizeH="0" baseline="0" noProof="0">
                <a:ln>
                  <a:noFill/>
                </a:ln>
                <a:solidFill>
                  <a:srgbClr val="FF0000"/>
                </a:solidFill>
                <a:effectLst/>
                <a:uLnTx/>
                <a:uFillTx/>
                <a:latin typeface="Arial"/>
                <a:cs typeface="Arial"/>
                <a:sym typeface="Arial"/>
              </a:rPr>
              <a:t>3</a:t>
            </a:r>
            <a:endParaRPr kumimoji="0" sz="7200" b="1" i="0" u="none" strike="noStrike" kern="0" cap="none" spc="0" normalizeH="0" baseline="0" noProof="0">
              <a:ln>
                <a:noFill/>
              </a:ln>
              <a:solidFill>
                <a:srgbClr val="FF0000"/>
              </a:solidFill>
              <a:effectLst/>
              <a:uLnTx/>
              <a:uFillTx/>
              <a:latin typeface="Arial"/>
              <a:cs typeface="Arial"/>
              <a:sym typeface="Arial"/>
            </a:endParaRPr>
          </a:p>
        </p:txBody>
      </p:sp>
    </p:spTree>
    <p:extLst>
      <p:ext uri="{BB962C8B-B14F-4D97-AF65-F5344CB8AC3E}">
        <p14:creationId xmlns:p14="http://schemas.microsoft.com/office/powerpoint/2010/main" val="4133692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1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25" name="Google Shape;125;p15"/>
          <p:cNvSpPr txBox="1"/>
          <p:nvPr/>
        </p:nvSpPr>
        <p:spPr>
          <a:xfrm>
            <a:off x="1524000" y="1770278"/>
            <a:ext cx="9144000" cy="9234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800" b="0" i="0" u="none" strike="noStrike" kern="0" cap="none" spc="0" normalizeH="0" baseline="0" noProof="0">
                <a:ln>
                  <a:noFill/>
                </a:ln>
                <a:solidFill>
                  <a:srgbClr val="000000"/>
                </a:solidFill>
                <a:effectLst/>
                <a:uLnTx/>
                <a:uFillTx/>
                <a:latin typeface="Calibri"/>
                <a:ea typeface="Calibri"/>
                <a:cs typeface="Calibri"/>
                <a:sym typeface="Calibri"/>
              </a:rPr>
              <a:t>Add text</a:t>
            </a: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800" b="0" i="0" u="none" strike="noStrike" kern="0" cap="none" spc="0" normalizeH="0" baseline="0" noProof="0">
                <a:ln>
                  <a:noFill/>
                </a:ln>
                <a:solidFill>
                  <a:srgbClr val="000000"/>
                </a:solidFill>
                <a:effectLst/>
                <a:uLnTx/>
                <a:uFillTx/>
                <a:latin typeface="Calibri"/>
                <a:ea typeface="Calibri"/>
                <a:cs typeface="Calibri"/>
                <a:sym typeface="Calibri"/>
              </a:rPr>
              <a:t>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6" name="Google Shape;126;p15"/>
          <p:cNvSpPr/>
          <p:nvPr/>
        </p:nvSpPr>
        <p:spPr>
          <a:xfrm>
            <a:off x="8430708" y="2560278"/>
            <a:ext cx="3502200" cy="13851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2600" b="0" i="0" u="none" strike="noStrike" kern="0" cap="none" spc="0" normalizeH="0" baseline="0" noProof="0">
                <a:ln>
                  <a:noFill/>
                </a:ln>
                <a:solidFill>
                  <a:srgbClr val="000000"/>
                </a:solidFill>
                <a:effectLst/>
                <a:uLnTx/>
                <a:uFillTx/>
                <a:latin typeface="Libre Franklin Thin"/>
                <a:ea typeface="Libre Franklin Thin"/>
                <a:cs typeface="Libre Franklin Thin"/>
                <a:sym typeface="Libre Franklin Thin"/>
              </a:rPr>
              <a:t>Switch to Gallery View to see everyone </a:t>
            </a:r>
            <a:endParaRPr kumimoji="0" sz="1600" b="0" i="0" u="none" strike="noStrike" kern="0" cap="none" spc="0" normalizeH="0" baseline="0" noProof="0">
              <a:ln>
                <a:noFill/>
              </a:ln>
              <a:solidFill>
                <a:srgbClr val="000000"/>
              </a:solidFill>
              <a:effectLst/>
              <a:uLnTx/>
              <a:uFillTx/>
              <a:latin typeface="Libre Franklin Thin"/>
              <a:ea typeface="Libre Franklin Thin"/>
              <a:cs typeface="Libre Franklin Thin"/>
              <a:sym typeface="Libre Franklin Thi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br>
              <a:rPr kumimoji="0" lang="en-CA" sz="1800" b="0" i="0" u="none" strike="noStrike" kern="0" cap="none" spc="0" normalizeH="0" baseline="0" noProof="0">
                <a:ln>
                  <a:noFill/>
                </a:ln>
                <a:solidFill>
                  <a:srgbClr val="000000"/>
                </a:solidFill>
                <a:effectLst/>
                <a:uLnTx/>
                <a:uFillTx/>
                <a:latin typeface="Calibri"/>
                <a:ea typeface="Calibri"/>
                <a:cs typeface="Calibri"/>
                <a:sym typeface="Calibri"/>
              </a:rPr>
            </a:b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7" name="Google Shape;127;p15"/>
          <p:cNvSpPr/>
          <p:nvPr/>
        </p:nvSpPr>
        <p:spPr>
          <a:xfrm rot="2969901">
            <a:off x="7904560" y="1724930"/>
            <a:ext cx="1365883" cy="495155"/>
          </a:xfrm>
          <a:prstGeom prst="leftArrow">
            <a:avLst>
              <a:gd name="adj1" fmla="val 43758"/>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28" name="Google Shape;128;p15" descr="Avatar - Free user icons"/>
          <p:cNvPicPr preferRelativeResize="0"/>
          <p:nvPr/>
        </p:nvPicPr>
        <p:blipFill rotWithShape="1">
          <a:blip r:embed="rId4">
            <a:alphaModFix/>
          </a:blip>
          <a:srcRect l="-39780" t="-282640" r="39780" b="282640"/>
          <a:stretch/>
        </p:blipFill>
        <p:spPr>
          <a:xfrm>
            <a:off x="749935" y="-3245485"/>
            <a:ext cx="4091818" cy="2148205"/>
          </a:xfrm>
          <a:prstGeom prst="rect">
            <a:avLst/>
          </a:prstGeom>
          <a:noFill/>
          <a:ln>
            <a:noFill/>
          </a:ln>
        </p:spPr>
      </p:pic>
      <p:pic>
        <p:nvPicPr>
          <p:cNvPr id="129" name="Google Shape;129;p15" descr="https://canvas.northwestern.edu/courses/1580/files/8324641/download?verifier=iqhqiyiYx7MO7zyUwYTypVYHeMdeaPO709RmfZRu&amp;wrap=1"/>
          <p:cNvPicPr preferRelativeResize="0"/>
          <p:nvPr/>
        </p:nvPicPr>
        <p:blipFill rotWithShape="1">
          <a:blip r:embed="rId5">
            <a:alphaModFix/>
          </a:blip>
          <a:srcRect/>
          <a:stretch/>
        </p:blipFill>
        <p:spPr>
          <a:xfrm>
            <a:off x="749937" y="981078"/>
            <a:ext cx="7210425" cy="4895850"/>
          </a:xfrm>
          <a:prstGeom prst="rect">
            <a:avLst/>
          </a:prstGeom>
          <a:noFill/>
          <a:ln>
            <a:noFill/>
          </a:ln>
        </p:spPr>
      </p:pic>
    </p:spTree>
    <p:extLst>
      <p:ext uri="{BB962C8B-B14F-4D97-AF65-F5344CB8AC3E}">
        <p14:creationId xmlns:p14="http://schemas.microsoft.com/office/powerpoint/2010/main" val="823399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16"/>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35" name="Google Shape;135;p16"/>
          <p:cNvSpPr txBox="1"/>
          <p:nvPr/>
        </p:nvSpPr>
        <p:spPr>
          <a:xfrm>
            <a:off x="1407350" y="860528"/>
            <a:ext cx="9144000" cy="9234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6000" b="0" i="0" u="none" strike="noStrike" kern="0" cap="none" spc="0" normalizeH="0" baseline="0" noProof="0">
                <a:ln>
                  <a:noFill/>
                </a:ln>
                <a:solidFill>
                  <a:srgbClr val="0078CA"/>
                </a:solidFill>
                <a:effectLst/>
                <a:uLnTx/>
                <a:uFillTx/>
                <a:latin typeface="Libre Franklin"/>
                <a:ea typeface="Libre Franklin"/>
                <a:cs typeface="Libre Franklin"/>
                <a:sym typeface="Libre Franklin"/>
              </a:rPr>
              <a:t>Display</a:t>
            </a:r>
            <a:endParaRPr kumimoji="0" sz="6000" b="0" i="0" u="none" strike="noStrike" kern="0" cap="none" spc="0" normalizeH="0" baseline="0" noProof="0">
              <a:ln>
                <a:noFill/>
              </a:ln>
              <a:solidFill>
                <a:srgbClr val="0078CA"/>
              </a:solidFill>
              <a:effectLst/>
              <a:uLnTx/>
              <a:uFillTx/>
              <a:latin typeface="Libre Franklin"/>
              <a:ea typeface="Libre Franklin"/>
              <a:cs typeface="Libre Franklin"/>
              <a:sym typeface="Libre Frankli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800" b="0" i="0" u="none" strike="noStrike" kern="0" cap="none" spc="0" normalizeH="0" baseline="0" noProof="0">
                <a:ln>
                  <a:noFill/>
                </a:ln>
                <a:solidFill>
                  <a:srgbClr val="000000"/>
                </a:solidFill>
                <a:effectLst/>
                <a:uLnTx/>
                <a:uFillTx/>
                <a:latin typeface="Calibri"/>
                <a:ea typeface="Calibri"/>
                <a:cs typeface="Calibri"/>
                <a:sym typeface="Calibri"/>
              </a:rPr>
              <a:t>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6" name="Google Shape;136;p16"/>
          <p:cNvSpPr txBox="1"/>
          <p:nvPr/>
        </p:nvSpPr>
        <p:spPr>
          <a:xfrm>
            <a:off x="7250433" y="1994293"/>
            <a:ext cx="4128600" cy="42108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25000"/>
              </a:lnSpc>
              <a:spcBef>
                <a:spcPts val="0"/>
              </a:spcBef>
              <a:spcAft>
                <a:spcPts val="0"/>
              </a:spcAft>
              <a:buClr>
                <a:srgbClr val="000000"/>
              </a:buClr>
              <a:buSzPts val="4000"/>
              <a:buFont typeface="Arial"/>
              <a:buNone/>
              <a:tabLst/>
              <a:defRPr/>
            </a:pPr>
            <a:r>
              <a:rPr kumimoji="0" lang="en-CA" sz="3600" b="0" i="0" u="none" strike="noStrike" kern="0" cap="none" spc="0" normalizeH="0" baseline="0" noProof="0">
                <a:ln>
                  <a:noFill/>
                </a:ln>
                <a:solidFill>
                  <a:srgbClr val="000000"/>
                </a:solidFill>
                <a:effectLst/>
                <a:uLnTx/>
                <a:uFillTx/>
                <a:latin typeface="Libre Franklin"/>
                <a:ea typeface="Libre Franklin"/>
                <a:cs typeface="Libre Franklin"/>
                <a:sym typeface="Libre Franklin"/>
              </a:rPr>
              <a:t>You can use </a:t>
            </a:r>
            <a:r>
              <a:rPr kumimoji="0" lang="en-CA" sz="3600" b="1" i="0" u="none" strike="noStrike" kern="0" cap="none" spc="0" normalizeH="0" baseline="0" noProof="0">
                <a:ln>
                  <a:noFill/>
                </a:ln>
                <a:solidFill>
                  <a:srgbClr val="000000"/>
                </a:solidFill>
                <a:effectLst/>
                <a:uLnTx/>
                <a:uFillTx/>
                <a:latin typeface="Libre Franklin"/>
                <a:ea typeface="Libre Franklin"/>
                <a:cs typeface="Libre Franklin"/>
                <a:sym typeface="Libre Franklin"/>
              </a:rPr>
              <a:t>side by side mode </a:t>
            </a:r>
            <a:br>
              <a:rPr kumimoji="0" lang="en-CA" sz="3600" b="1" i="0" u="none" strike="noStrike" kern="0" cap="none" spc="0" normalizeH="0" baseline="0" noProof="0">
                <a:ln>
                  <a:noFill/>
                </a:ln>
                <a:solidFill>
                  <a:srgbClr val="000000"/>
                </a:solidFill>
                <a:effectLst/>
                <a:uLnTx/>
                <a:uFillTx/>
                <a:latin typeface="Libre Franklin"/>
                <a:ea typeface="Libre Franklin"/>
                <a:cs typeface="Libre Franklin"/>
                <a:sym typeface="Libre Franklin"/>
              </a:rPr>
            </a:br>
            <a:r>
              <a:rPr kumimoji="0" lang="en-CA" sz="3600" b="0" i="0" u="none" strike="noStrike" kern="0" cap="none" spc="0" normalizeH="0" baseline="0" noProof="0">
                <a:ln>
                  <a:noFill/>
                </a:ln>
                <a:solidFill>
                  <a:srgbClr val="000000"/>
                </a:solidFill>
                <a:effectLst/>
                <a:uLnTx/>
                <a:uFillTx/>
                <a:latin typeface="Libre Franklin"/>
                <a:ea typeface="Libre Franklin"/>
                <a:cs typeface="Libre Franklin"/>
                <a:sym typeface="Libre Franklin"/>
              </a:rPr>
              <a:t>to see both the screen share and the people</a:t>
            </a:r>
            <a:endParaRPr kumimoji="0" sz="3600" b="0" i="0" u="none" strike="noStrike" kern="0" cap="none" spc="0" normalizeH="0" baseline="0" noProof="0">
              <a:ln>
                <a:noFill/>
              </a:ln>
              <a:solidFill>
                <a:srgbClr val="000000"/>
              </a:solidFill>
              <a:effectLst/>
              <a:uLnTx/>
              <a:uFillTx/>
              <a:latin typeface="Libre Franklin"/>
              <a:ea typeface="Libre Franklin"/>
              <a:cs typeface="Libre Franklin"/>
              <a:sym typeface="Libre Franklin"/>
            </a:endParaRPr>
          </a:p>
        </p:txBody>
      </p:sp>
      <p:pic>
        <p:nvPicPr>
          <p:cNvPr id="137" name="Google Shape;137;p16"/>
          <p:cNvPicPr preferRelativeResize="0"/>
          <p:nvPr/>
        </p:nvPicPr>
        <p:blipFill rotWithShape="1">
          <a:blip r:embed="rId4">
            <a:alphaModFix/>
          </a:blip>
          <a:srcRect l="49300" t="13634" r="17534" b="41676"/>
          <a:stretch/>
        </p:blipFill>
        <p:spPr>
          <a:xfrm>
            <a:off x="896500" y="1994350"/>
            <a:ext cx="5555458" cy="4210701"/>
          </a:xfrm>
          <a:prstGeom prst="rect">
            <a:avLst/>
          </a:prstGeom>
          <a:noFill/>
          <a:ln>
            <a:noFill/>
          </a:ln>
        </p:spPr>
      </p:pic>
      <p:sp>
        <p:nvSpPr>
          <p:cNvPr id="138" name="Google Shape;138;p16"/>
          <p:cNvSpPr/>
          <p:nvPr/>
        </p:nvSpPr>
        <p:spPr>
          <a:xfrm rot="-1203989">
            <a:off x="6188875" y="4297918"/>
            <a:ext cx="1109555" cy="530531"/>
          </a:xfrm>
          <a:prstGeom prst="leftArrow">
            <a:avLst>
              <a:gd name="adj1" fmla="val 50000"/>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9" name="Google Shape;139;p16"/>
          <p:cNvSpPr/>
          <p:nvPr/>
        </p:nvSpPr>
        <p:spPr>
          <a:xfrm rot="-1203989">
            <a:off x="4442150" y="1619193"/>
            <a:ext cx="1109555" cy="530531"/>
          </a:xfrm>
          <a:prstGeom prst="leftArrow">
            <a:avLst>
              <a:gd name="adj1" fmla="val 50000"/>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0" name="Google Shape;140;p16"/>
          <p:cNvSpPr txBox="1"/>
          <p:nvPr/>
        </p:nvSpPr>
        <p:spPr>
          <a:xfrm>
            <a:off x="6013625" y="756150"/>
            <a:ext cx="4128600" cy="13188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25000"/>
              </a:lnSpc>
              <a:spcBef>
                <a:spcPts val="0"/>
              </a:spcBef>
              <a:spcAft>
                <a:spcPts val="0"/>
              </a:spcAft>
              <a:buClr>
                <a:srgbClr val="000000"/>
              </a:buClr>
              <a:buSzPts val="4000"/>
              <a:buFont typeface="Arial"/>
              <a:buNone/>
              <a:tabLst/>
              <a:defRPr/>
            </a:pPr>
            <a:r>
              <a:rPr kumimoji="0" lang="en-CA" sz="3600" b="1" i="0" u="none" strike="noStrike" kern="0" cap="none" spc="0" normalizeH="0" baseline="0" noProof="0">
                <a:ln>
                  <a:noFill/>
                </a:ln>
                <a:solidFill>
                  <a:srgbClr val="000000"/>
                </a:solidFill>
                <a:effectLst/>
                <a:uLnTx/>
                <a:uFillTx/>
                <a:latin typeface="Libre Franklin"/>
                <a:ea typeface="Libre Franklin"/>
                <a:cs typeface="Libre Franklin"/>
                <a:sym typeface="Libre Franklin"/>
              </a:rPr>
              <a:t>View Options</a:t>
            </a:r>
            <a:endParaRPr kumimoji="0" sz="3600" b="1" i="0" u="none" strike="noStrike" kern="0" cap="none" spc="0" normalizeH="0" baseline="0" noProof="0">
              <a:ln>
                <a:noFill/>
              </a:ln>
              <a:solidFill>
                <a:srgbClr val="000000"/>
              </a:solidFill>
              <a:effectLst/>
              <a:uLnTx/>
              <a:uFillTx/>
              <a:latin typeface="Libre Franklin"/>
              <a:ea typeface="Libre Franklin"/>
              <a:cs typeface="Libre Franklin"/>
              <a:sym typeface="Libre Franklin"/>
            </a:endParaRPr>
          </a:p>
        </p:txBody>
      </p:sp>
    </p:spTree>
    <p:extLst>
      <p:ext uri="{BB962C8B-B14F-4D97-AF65-F5344CB8AC3E}">
        <p14:creationId xmlns:p14="http://schemas.microsoft.com/office/powerpoint/2010/main" val="849746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p:cNvSpPr>
            <a:spLocks noGrp="1"/>
          </p:cNvSpPr>
          <p:nvPr>
            <p:ph type="ctrTitle"/>
          </p:nvPr>
        </p:nvSpPr>
        <p:spPr/>
        <p:txBody>
          <a:bodyPr/>
          <a:lstStyle/>
          <a:p>
            <a:r>
              <a:rPr lang="en-CA" dirty="0"/>
              <a:t>Welcome to the</a:t>
            </a:r>
            <a:br>
              <a:rPr lang="en-CA" dirty="0"/>
            </a:br>
            <a:r>
              <a:rPr lang="en-CA" dirty="0"/>
              <a:t>Local Meeting</a:t>
            </a:r>
          </a:p>
        </p:txBody>
      </p:sp>
      <p:sp>
        <p:nvSpPr>
          <p:cNvPr id="6" name="Subtitle 5"/>
          <p:cNvSpPr>
            <a:spLocks noGrp="1"/>
          </p:cNvSpPr>
          <p:nvPr>
            <p:ph type="subTitle" idx="1"/>
          </p:nvPr>
        </p:nvSpPr>
        <p:spPr/>
        <p:txBody>
          <a:bodyPr/>
          <a:lstStyle/>
          <a:p>
            <a:r>
              <a:rPr lang="en-CA" dirty="0"/>
              <a:t>Date</a:t>
            </a:r>
          </a:p>
        </p:txBody>
      </p:sp>
    </p:spTree>
    <p:extLst>
      <p:ext uri="{BB962C8B-B14F-4D97-AF65-F5344CB8AC3E}">
        <p14:creationId xmlns:p14="http://schemas.microsoft.com/office/powerpoint/2010/main" val="121148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29" y="0"/>
            <a:ext cx="12192000" cy="6858000"/>
          </a:xfrm>
          <a:prstGeom prst="rect">
            <a:avLst/>
          </a:prstGeom>
        </p:spPr>
        <p:style>
          <a:lnRef idx="2">
            <a:schemeClr val="accent1"/>
          </a:lnRef>
          <a:fillRef idx="1">
            <a:schemeClr val="lt1"/>
          </a:fillRef>
          <a:effectRef idx="0">
            <a:schemeClr val="accent1"/>
          </a:effectRef>
          <a:fontRef idx="minor">
            <a:schemeClr val="dk1"/>
          </a:fontRef>
        </p:style>
      </p:pic>
      <p:sp>
        <p:nvSpPr>
          <p:cNvPr id="21" name="Title 1">
            <a:extLst>
              <a:ext uri="{FF2B5EF4-FFF2-40B4-BE49-F238E27FC236}">
                <a16:creationId xmlns:a16="http://schemas.microsoft.com/office/drawing/2014/main" id="{E53191EA-4484-48F7-A15C-5CE46D4504C9}"/>
              </a:ext>
            </a:extLst>
          </p:cNvPr>
          <p:cNvSpPr txBox="1">
            <a:spLocks/>
          </p:cNvSpPr>
          <p:nvPr/>
        </p:nvSpPr>
        <p:spPr>
          <a:xfrm>
            <a:off x="1066800" y="642594"/>
            <a:ext cx="10058400" cy="1371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CA" dirty="0"/>
          </a:p>
        </p:txBody>
      </p:sp>
      <p:sp>
        <p:nvSpPr>
          <p:cNvPr id="2" name="Title 1"/>
          <p:cNvSpPr>
            <a:spLocks noGrp="1"/>
          </p:cNvSpPr>
          <p:nvPr>
            <p:ph type="title"/>
          </p:nvPr>
        </p:nvSpPr>
        <p:spPr/>
        <p:txBody>
          <a:bodyPr/>
          <a:lstStyle/>
          <a:p>
            <a:r>
              <a:rPr lang="en-CA" dirty="0"/>
              <a:t>Land Acknowledgement: </a:t>
            </a:r>
          </a:p>
        </p:txBody>
      </p:sp>
      <p:sp>
        <p:nvSpPr>
          <p:cNvPr id="3" name="Content Placeholder 2"/>
          <p:cNvSpPr>
            <a:spLocks noGrp="1"/>
          </p:cNvSpPr>
          <p:nvPr>
            <p:ph idx="1"/>
          </p:nvPr>
        </p:nvSpPr>
        <p:spPr>
          <a:xfrm>
            <a:off x="838200" y="1785165"/>
            <a:ext cx="10515600" cy="3029596"/>
          </a:xfrm>
        </p:spPr>
        <p:txBody>
          <a:bodyPr>
            <a:normAutofit/>
          </a:bodyPr>
          <a:lstStyle/>
          <a:p>
            <a:pPr marL="0" lvl="0" indent="0" algn="just">
              <a:buNone/>
            </a:pPr>
            <a:r>
              <a:rPr lang="en-US" dirty="0"/>
              <a:t>As a social justice union, HEU has made a commitment to understand and implement recommendations made by Canada’s Truth and Reconciliation Commission. We recognize the history of colonization and the residential school system, and we’re committed to taking action that supports justice and reconciliation for Indigenous peoples. Becoming aware of the history and our own relationship with the land that we are living on is one piece of this important process. </a:t>
            </a:r>
          </a:p>
          <a:p>
            <a:endParaRPr lang="en-CA" dirty="0"/>
          </a:p>
        </p:txBody>
      </p:sp>
      <p:sp>
        <p:nvSpPr>
          <p:cNvPr id="6" name="TextBox 5"/>
          <p:cNvSpPr txBox="1"/>
          <p:nvPr/>
        </p:nvSpPr>
        <p:spPr>
          <a:xfrm>
            <a:off x="838200" y="4758117"/>
            <a:ext cx="10037496" cy="707886"/>
          </a:xfrm>
          <a:prstGeom prst="rect">
            <a:avLst/>
          </a:prstGeom>
          <a:ln w="3810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en-US" sz="4000" dirty="0">
                <a:ln w="0"/>
                <a:solidFill>
                  <a:schemeClr val="tx1"/>
                </a:solidFill>
                <a:effectLst>
                  <a:outerShdw blurRad="38100" dist="25400" dir="5400000" algn="ctr" rotWithShape="0">
                    <a:srgbClr val="6E747A">
                      <a:alpha val="43000"/>
                    </a:srgbClr>
                  </a:outerShdw>
                </a:effectLst>
              </a:rPr>
              <a:t>Go to native-land.ca for territory</a:t>
            </a:r>
          </a:p>
        </p:txBody>
      </p:sp>
    </p:spTree>
    <p:extLst>
      <p:ext uri="{BB962C8B-B14F-4D97-AF65-F5344CB8AC3E}">
        <p14:creationId xmlns:p14="http://schemas.microsoft.com/office/powerpoint/2010/main" val="3807981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p:cNvSpPr>
            <a:spLocks noGrp="1"/>
          </p:cNvSpPr>
          <p:nvPr>
            <p:ph type="title"/>
          </p:nvPr>
        </p:nvSpPr>
        <p:spPr/>
        <p:txBody>
          <a:bodyPr/>
          <a:lstStyle/>
          <a:p>
            <a:pPr algn="ctr"/>
            <a:r>
              <a:rPr lang="en-CA" dirty="0"/>
              <a:t>Local Meeting Agenda</a:t>
            </a:r>
          </a:p>
        </p:txBody>
      </p:sp>
      <p:sp>
        <p:nvSpPr>
          <p:cNvPr id="6" name="Content Placeholder 5"/>
          <p:cNvSpPr>
            <a:spLocks noGrp="1"/>
          </p:cNvSpPr>
          <p:nvPr>
            <p:ph sz="half" idx="1"/>
          </p:nvPr>
        </p:nvSpPr>
        <p:spPr/>
        <p:txBody>
          <a:bodyPr/>
          <a:lstStyle/>
          <a:p>
            <a:r>
              <a:rPr lang="en-CA" dirty="0"/>
              <a:t>Call to order</a:t>
            </a:r>
          </a:p>
          <a:p>
            <a:r>
              <a:rPr lang="en-CA" dirty="0"/>
              <a:t>Roll Call of Officers</a:t>
            </a:r>
          </a:p>
          <a:p>
            <a:r>
              <a:rPr lang="en-CA" dirty="0"/>
              <a:t>Equity Statement</a:t>
            </a:r>
          </a:p>
          <a:p>
            <a:r>
              <a:rPr lang="en-CA" dirty="0"/>
              <a:t>Initiation of Members</a:t>
            </a:r>
          </a:p>
          <a:p>
            <a:r>
              <a:rPr lang="en-CA" dirty="0"/>
              <a:t>Reading of Minutes</a:t>
            </a:r>
          </a:p>
          <a:p>
            <a:r>
              <a:rPr lang="en-CA" dirty="0"/>
              <a:t>Correspondence</a:t>
            </a:r>
          </a:p>
          <a:p>
            <a:r>
              <a:rPr lang="en-CA" dirty="0"/>
              <a:t>Treasurer’s Report</a:t>
            </a:r>
          </a:p>
          <a:p>
            <a:r>
              <a:rPr lang="en-CA" dirty="0"/>
              <a:t>Trustees’ Report</a:t>
            </a:r>
          </a:p>
        </p:txBody>
      </p:sp>
      <p:sp>
        <p:nvSpPr>
          <p:cNvPr id="7" name="Content Placeholder 6"/>
          <p:cNvSpPr>
            <a:spLocks noGrp="1"/>
          </p:cNvSpPr>
          <p:nvPr>
            <p:ph sz="half" idx="2"/>
          </p:nvPr>
        </p:nvSpPr>
        <p:spPr/>
        <p:txBody>
          <a:bodyPr/>
          <a:lstStyle/>
          <a:p>
            <a:r>
              <a:rPr lang="en-CA" dirty="0"/>
              <a:t>Report of Delegates and Committees</a:t>
            </a:r>
          </a:p>
          <a:p>
            <a:r>
              <a:rPr lang="en-CA" dirty="0"/>
              <a:t>Unfinished Business</a:t>
            </a:r>
          </a:p>
          <a:p>
            <a:r>
              <a:rPr lang="en-CA" dirty="0"/>
              <a:t>Elections and Installations of Officers</a:t>
            </a:r>
          </a:p>
          <a:p>
            <a:r>
              <a:rPr lang="en-CA" dirty="0"/>
              <a:t>New Business</a:t>
            </a:r>
          </a:p>
          <a:p>
            <a:r>
              <a:rPr lang="en-CA" dirty="0"/>
              <a:t>Good and Welfare</a:t>
            </a:r>
          </a:p>
          <a:p>
            <a:r>
              <a:rPr lang="en-CA" dirty="0"/>
              <a:t>Question Period</a:t>
            </a:r>
          </a:p>
          <a:p>
            <a:endParaRPr lang="en-CA" dirty="0"/>
          </a:p>
          <a:p>
            <a:endParaRPr lang="en-CA" dirty="0"/>
          </a:p>
        </p:txBody>
      </p:sp>
    </p:spTree>
    <p:extLst>
      <p:ext uri="{BB962C8B-B14F-4D97-AF65-F5344CB8AC3E}">
        <p14:creationId xmlns:p14="http://schemas.microsoft.com/office/powerpoint/2010/main" val="87671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p:cNvSpPr>
            <a:spLocks noGrp="1"/>
          </p:cNvSpPr>
          <p:nvPr>
            <p:ph type="title"/>
          </p:nvPr>
        </p:nvSpPr>
        <p:spPr>
          <a:xfrm>
            <a:off x="733004" y="365125"/>
            <a:ext cx="10620796" cy="1325563"/>
          </a:xfrm>
        </p:spPr>
        <p:txBody>
          <a:bodyPr/>
          <a:lstStyle/>
          <a:p>
            <a:r>
              <a:rPr lang="en-CA" dirty="0"/>
              <a:t>Equity Statement</a:t>
            </a:r>
          </a:p>
        </p:txBody>
      </p:sp>
      <p:sp>
        <p:nvSpPr>
          <p:cNvPr id="6" name="Content Placeholder 5"/>
          <p:cNvSpPr>
            <a:spLocks noGrp="1"/>
          </p:cNvSpPr>
          <p:nvPr>
            <p:ph idx="1"/>
          </p:nvPr>
        </p:nvSpPr>
        <p:spPr>
          <a:xfrm>
            <a:off x="733004" y="1089250"/>
            <a:ext cx="10515600" cy="4351338"/>
          </a:xfrm>
        </p:spPr>
        <p:txBody>
          <a:bodyPr>
            <a:noAutofit/>
          </a:bodyPr>
          <a:lstStyle/>
          <a:p>
            <a:pPr marL="0" indent="0">
              <a:buNone/>
            </a:pPr>
            <a:endParaRPr lang="en-CA" sz="2200" dirty="0"/>
          </a:p>
          <a:p>
            <a:pPr marL="0" indent="0">
              <a:buNone/>
            </a:pPr>
            <a:r>
              <a:rPr lang="en-US" sz="2200" dirty="0"/>
              <a:t>Union solidarity is based on the principle that union members are equal and deserve mutual respect at all levels. Any </a:t>
            </a:r>
            <a:r>
              <a:rPr lang="en-US" sz="2200" dirty="0" err="1"/>
              <a:t>behaviour</a:t>
            </a:r>
            <a:r>
              <a:rPr lang="en-US" sz="2200" dirty="0"/>
              <a:t> that creates conflict prevents us from working together to strengthen our union. </a:t>
            </a:r>
          </a:p>
          <a:p>
            <a:pPr marL="0" indent="0">
              <a:buNone/>
            </a:pPr>
            <a:r>
              <a:rPr lang="en-US" sz="2200" dirty="0"/>
              <a:t>We should never condone nor tolerate </a:t>
            </a:r>
            <a:r>
              <a:rPr lang="en-US" sz="2200" dirty="0" err="1"/>
              <a:t>behaviour</a:t>
            </a:r>
            <a:r>
              <a:rPr lang="en-US" sz="2200" dirty="0"/>
              <a:t> within our union that undermines the dignity or self-esteem of any individual or creates an intimidating, hostile or offensive environment. </a:t>
            </a:r>
          </a:p>
          <a:p>
            <a:pPr marL="0" indent="0">
              <a:buNone/>
            </a:pPr>
            <a:r>
              <a:rPr lang="en-US" sz="2200" dirty="0"/>
              <a:t>HEU’s policies and practices must reflect our commitment to diversity, equity and inclusion. </a:t>
            </a:r>
          </a:p>
          <a:p>
            <a:pPr marL="0" indent="0">
              <a:buNone/>
            </a:pPr>
            <a:r>
              <a:rPr lang="en-US" sz="2200" dirty="0"/>
              <a:t>Discriminatory speech or conduct based on Indigenous identity, sexism, racism, colonialism, homophobia, transphobia, ageism, and ableism have no place in our union. </a:t>
            </a:r>
          </a:p>
          <a:p>
            <a:pPr marL="0" indent="0">
              <a:buNone/>
            </a:pPr>
            <a:r>
              <a:rPr lang="en-US" sz="2200" dirty="0"/>
              <a:t>Discrimination can take the form of harassment. Harassment means using real or perceived power to abuse, devalue or humiliate. </a:t>
            </a:r>
          </a:p>
          <a:p>
            <a:pPr marL="0" indent="0">
              <a:buNone/>
            </a:pPr>
            <a:r>
              <a:rPr lang="en-US" sz="2200" dirty="0"/>
              <a:t>Discrimination and harassment reduce our capacity to work together within our union on issues that matter to all of us. </a:t>
            </a:r>
          </a:p>
          <a:p>
            <a:pPr marL="0" indent="0">
              <a:buNone/>
            </a:pPr>
            <a:r>
              <a:rPr lang="en-US" sz="2200" dirty="0"/>
              <a:t>We are stronger collectively when all voices are encouraged, heard and valued. </a:t>
            </a:r>
            <a:endParaRPr lang="en-CA" sz="2200" dirty="0"/>
          </a:p>
        </p:txBody>
      </p:sp>
    </p:spTree>
    <p:extLst>
      <p:ext uri="{BB962C8B-B14F-4D97-AF65-F5344CB8AC3E}">
        <p14:creationId xmlns:p14="http://schemas.microsoft.com/office/powerpoint/2010/main" val="17121345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1252</TotalTime>
  <Words>842</Words>
  <Application>Microsoft Office PowerPoint</Application>
  <PresentationFormat>Widescreen</PresentationFormat>
  <Paragraphs>92</Paragraphs>
  <Slides>22</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Calibri</vt:lpstr>
      <vt:lpstr>Calibri Light</vt:lpstr>
      <vt:lpstr>Libre Franklin</vt:lpstr>
      <vt:lpstr>Libre Franklin Thin</vt:lpstr>
      <vt:lpstr>Roboto</vt:lpstr>
      <vt:lpstr>Office Theme</vt:lpstr>
      <vt:lpstr>1_Office Theme</vt:lpstr>
      <vt:lpstr>Welcome to the Local Meeting</vt:lpstr>
      <vt:lpstr>PowerPoint Presentation</vt:lpstr>
      <vt:lpstr>PowerPoint Presentation</vt:lpstr>
      <vt:lpstr>PowerPoint Presentation</vt:lpstr>
      <vt:lpstr>PowerPoint Presentation</vt:lpstr>
      <vt:lpstr>Welcome to the Local Meeting</vt:lpstr>
      <vt:lpstr>Land Acknowledgement: </vt:lpstr>
      <vt:lpstr>Local Meeting Agenda</vt:lpstr>
      <vt:lpstr>Equity Statement</vt:lpstr>
      <vt:lpstr>Initiation of New Members</vt:lpstr>
      <vt:lpstr>Correspondence</vt:lpstr>
      <vt:lpstr>Treasurer’s Report</vt:lpstr>
      <vt:lpstr>Trustees’ Report</vt:lpstr>
      <vt:lpstr>Report of Delegates and Committees</vt:lpstr>
      <vt:lpstr>Unfinished Business</vt:lpstr>
      <vt:lpstr>Unfinished Business</vt:lpstr>
      <vt:lpstr>Election Results</vt:lpstr>
      <vt:lpstr>Installation of New Officer(s)</vt:lpstr>
      <vt:lpstr>New Business</vt:lpstr>
      <vt:lpstr>Good and Welfare</vt:lpstr>
      <vt:lpstr>Question Period</vt:lpstr>
      <vt:lpstr>Adjournment</vt:lpstr>
    </vt:vector>
  </TitlesOfParts>
  <Company>HEU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Local Meeting</dc:title>
  <dc:creator>Barb Nederpel</dc:creator>
  <cp:lastModifiedBy>Tracy Ho</cp:lastModifiedBy>
  <cp:revision>18</cp:revision>
  <dcterms:created xsi:type="dcterms:W3CDTF">2020-08-20T21:26:08Z</dcterms:created>
  <dcterms:modified xsi:type="dcterms:W3CDTF">2023-05-16T16:56:58Z</dcterms:modified>
</cp:coreProperties>
</file>