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79" r:id="rId4"/>
    <p:sldId id="280" r:id="rId5"/>
    <p:sldId id="281" r:id="rId6"/>
    <p:sldId id="282" r:id="rId7"/>
    <p:sldId id="265" r:id="rId8"/>
    <p:sldId id="264" r:id="rId9"/>
    <p:sldId id="257" r:id="rId10"/>
    <p:sldId id="258" r:id="rId11"/>
    <p:sldId id="259" r:id="rId12"/>
    <p:sldId id="261" r:id="rId13"/>
    <p:sldId id="266" r:id="rId14"/>
    <p:sldId id="268" r:id="rId15"/>
    <p:sldId id="269" r:id="rId16"/>
    <p:sldId id="270" r:id="rId17"/>
    <p:sldId id="271" r:id="rId18"/>
    <p:sldId id="272" r:id="rId19"/>
    <p:sldId id="260"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0EC7A7-428B-40A2-A78C-FFE0033540DD}">
          <p14:sldIdLst>
            <p14:sldId id="256"/>
            <p14:sldId id="279"/>
            <p14:sldId id="280"/>
            <p14:sldId id="281"/>
            <p14:sldId id="282"/>
            <p14:sldId id="265"/>
            <p14:sldId id="264"/>
            <p14:sldId id="257"/>
          </p14:sldIdLst>
        </p14:section>
        <p14:section name="Untitled Section" id="{F24B679F-B4A6-402B-ABFE-C3BF80DF8889}">
          <p14:sldIdLst>
            <p14:sldId id="258"/>
            <p14:sldId id="259"/>
            <p14:sldId id="261"/>
            <p14:sldId id="266"/>
            <p14:sldId id="268"/>
            <p14:sldId id="269"/>
            <p14:sldId id="270"/>
            <p14:sldId id="271"/>
            <p14:sldId id="272"/>
            <p14:sldId id="260"/>
            <p14:sldId id="273"/>
            <p14:sldId id="274"/>
            <p14:sldId id="275"/>
            <p14:sldId id="2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 Esra Gunad" initials="EEG" lastIdx="4" clrIdx="0">
    <p:extLst>
      <p:ext uri="{19B8F6BF-5375-455C-9EA6-DF929625EA0E}">
        <p15:presenceInfo xmlns:p15="http://schemas.microsoft.com/office/powerpoint/2012/main" userId="S-1-5-21-220523388-842925246-1957994488-346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2648D-3EBA-45C5-B5B1-6512A5386D23}" type="datetimeFigureOut">
              <a:rPr lang="en-CA" smtClean="0"/>
              <a:t>2021-01-11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17C91-63FA-40AD-B69F-47E6107EFBE8}" type="slidenum">
              <a:rPr lang="en-CA" smtClean="0"/>
              <a:t>‹#›</a:t>
            </a:fld>
            <a:endParaRPr lang="en-CA"/>
          </a:p>
        </p:txBody>
      </p:sp>
    </p:spTree>
    <p:extLst>
      <p:ext uri="{BB962C8B-B14F-4D97-AF65-F5344CB8AC3E}">
        <p14:creationId xmlns:p14="http://schemas.microsoft.com/office/powerpoint/2010/main" val="2746154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b480e3cb19_0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b480e3cb19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273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480e3cb19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b480e3cb19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400"/>
              <a:t>Change p</a:t>
            </a:r>
            <a:r>
              <a:rPr lang="en-CA" sz="1400" b="0"/>
              <a:t>articipants</a:t>
            </a:r>
            <a:r>
              <a:rPr lang="en-CA" sz="1400"/>
              <a:t>’ names by opening the Participants List. Beside the Participant’s name, you can click on “More” and you will be given the option the “Rename”</a:t>
            </a:r>
            <a:endParaRPr sz="1400">
              <a:highlight>
                <a:srgbClr val="FFFF00"/>
              </a:highlight>
            </a:endParaRPr>
          </a:p>
          <a:p>
            <a:pPr marL="0" lvl="0" indent="0" algn="l" rtl="0">
              <a:spcBef>
                <a:spcPts val="0"/>
              </a:spcBef>
              <a:spcAft>
                <a:spcPts val="0"/>
              </a:spcAft>
              <a:buNone/>
            </a:pPr>
            <a:endParaRPr sz="1400"/>
          </a:p>
          <a:p>
            <a:pPr marL="0" lvl="0" indent="0" algn="l" rtl="0">
              <a:spcBef>
                <a:spcPts val="0"/>
              </a:spcBef>
              <a:spcAft>
                <a:spcPts val="0"/>
              </a:spcAft>
              <a:buNone/>
            </a:pPr>
            <a:r>
              <a:rPr lang="en-CA" sz="1400"/>
              <a:t>For participants phoning-in: They will not be able to change their display names for phone participants. But you can change it similarly by selecting “More” beside their name in the Participants List</a:t>
            </a:r>
            <a:endParaRPr sz="1400"/>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endParaRPr/>
          </a:p>
        </p:txBody>
      </p:sp>
      <p:sp>
        <p:nvSpPr>
          <p:cNvPr id="104" name="Google Shape;104;gb480e3cb19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7458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b480e3cb19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b480e3cb19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400"/>
              <a:t>Change your meeting view in the upper right hand corner so that you can see as many people as possible.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CA" sz="1400"/>
              <a:t>This makes it easier for you to see any one who has raised their hands.</a:t>
            </a:r>
            <a:endParaRPr sz="1400"/>
          </a:p>
        </p:txBody>
      </p:sp>
      <p:sp>
        <p:nvSpPr>
          <p:cNvPr id="122" name="Google Shape;122;gb480e3cb19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5793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480e3cb19_0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b="1"/>
              <a:t>THI</a:t>
            </a:r>
            <a:endParaRPr b="1"/>
          </a:p>
          <a:p>
            <a:pPr marL="0" lvl="0" indent="0" algn="l" rtl="0">
              <a:spcBef>
                <a:spcPts val="0"/>
              </a:spcBef>
              <a:spcAft>
                <a:spcPts val="0"/>
              </a:spcAft>
              <a:buNone/>
            </a:pPr>
            <a:endParaRPr/>
          </a:p>
          <a:p>
            <a:pPr marL="0" lvl="0" indent="0" algn="l" rtl="0">
              <a:spcBef>
                <a:spcPts val="0"/>
              </a:spcBef>
              <a:spcAft>
                <a:spcPts val="0"/>
              </a:spcAft>
              <a:buNone/>
            </a:pPr>
            <a:r>
              <a:rPr lang="en-CA"/>
              <a:t>Side by side mode to see the chat and the participants</a:t>
            </a:r>
            <a:endParaRPr/>
          </a:p>
        </p:txBody>
      </p:sp>
      <p:sp>
        <p:nvSpPr>
          <p:cNvPr id="132" name="Google Shape;132;gb480e3cb19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247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9B7356B-8059-49C5-B3F9-403AC1FFE996}" type="datetimeFigureOut">
              <a:rPr lang="en-CA" smtClean="0"/>
              <a:t>2021-01-11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147084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9B7356B-8059-49C5-B3F9-403AC1FFE996}" type="datetimeFigureOut">
              <a:rPr lang="en-CA" smtClean="0"/>
              <a:t>2021-01-11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220362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9B7356B-8059-49C5-B3F9-403AC1FFE996}" type="datetimeFigureOut">
              <a:rPr lang="en-CA" smtClean="0"/>
              <a:t>2021-01-11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1982519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023515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949723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405175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40630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4157193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900758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967169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806687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9B7356B-8059-49C5-B3F9-403AC1FFE996}" type="datetimeFigureOut">
              <a:rPr lang="en-CA" smtClean="0"/>
              <a:t>2021-01-11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2729890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820150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590541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5023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B7356B-8059-49C5-B3F9-403AC1FFE996}" type="datetimeFigureOut">
              <a:rPr lang="en-CA" smtClean="0"/>
              <a:t>2021-01-11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145898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9B7356B-8059-49C5-B3F9-403AC1FFE996}" type="datetimeFigureOut">
              <a:rPr lang="en-CA" smtClean="0"/>
              <a:t>2021-01-11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7181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9B7356B-8059-49C5-B3F9-403AC1FFE996}" type="datetimeFigureOut">
              <a:rPr lang="en-CA" smtClean="0"/>
              <a:t>2021-01-11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271144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9B7356B-8059-49C5-B3F9-403AC1FFE996}" type="datetimeFigureOut">
              <a:rPr lang="en-CA" smtClean="0"/>
              <a:t>2021-01-11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172933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7356B-8059-49C5-B3F9-403AC1FFE996}" type="datetimeFigureOut">
              <a:rPr lang="en-CA" smtClean="0"/>
              <a:t>2021-01-11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3337227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B7356B-8059-49C5-B3F9-403AC1FFE996}" type="datetimeFigureOut">
              <a:rPr lang="en-CA" smtClean="0"/>
              <a:t>2021-01-11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87217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B7356B-8059-49C5-B3F9-403AC1FFE996}" type="datetimeFigureOut">
              <a:rPr lang="en-CA" smtClean="0"/>
              <a:t>2021-01-11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8602AB-B2DD-4921-9F0A-D2D2F39D291B}" type="slidenum">
              <a:rPr lang="en-CA" smtClean="0"/>
              <a:t>‹#›</a:t>
            </a:fld>
            <a:endParaRPr lang="en-CA"/>
          </a:p>
        </p:txBody>
      </p:sp>
    </p:spTree>
    <p:extLst>
      <p:ext uri="{BB962C8B-B14F-4D97-AF65-F5344CB8AC3E}">
        <p14:creationId xmlns:p14="http://schemas.microsoft.com/office/powerpoint/2010/main" val="384442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7356B-8059-49C5-B3F9-403AC1FFE996}" type="datetimeFigureOut">
              <a:rPr lang="en-CA" smtClean="0"/>
              <a:t>2021-01-11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8602AB-B2DD-4921-9F0A-D2D2F39D291B}" type="slidenum">
              <a:rPr lang="en-CA" smtClean="0"/>
              <a:t>‹#›</a:t>
            </a:fld>
            <a:endParaRPr lang="en-CA"/>
          </a:p>
        </p:txBody>
      </p:sp>
    </p:spTree>
    <p:extLst>
      <p:ext uri="{BB962C8B-B14F-4D97-AF65-F5344CB8AC3E}">
        <p14:creationId xmlns:p14="http://schemas.microsoft.com/office/powerpoint/2010/main" val="2482732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06981159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ctrTitle"/>
          </p:nvPr>
        </p:nvSpPr>
        <p:spPr/>
        <p:txBody>
          <a:bodyPr/>
          <a:lstStyle/>
          <a:p>
            <a:r>
              <a:rPr lang="en-CA" dirty="0" smtClean="0"/>
              <a:t>Welcome to the</a:t>
            </a:r>
            <a:br>
              <a:rPr lang="en-CA" dirty="0" smtClean="0"/>
            </a:br>
            <a:r>
              <a:rPr lang="en-CA" dirty="0" smtClean="0"/>
              <a:t>Local Meeting</a:t>
            </a:r>
            <a:endParaRPr lang="en-CA" dirty="0"/>
          </a:p>
        </p:txBody>
      </p:sp>
      <p:sp>
        <p:nvSpPr>
          <p:cNvPr id="6" name="Subtitle 5"/>
          <p:cNvSpPr>
            <a:spLocks noGrp="1"/>
          </p:cNvSpPr>
          <p:nvPr>
            <p:ph type="subTitle" idx="1"/>
          </p:nvPr>
        </p:nvSpPr>
        <p:spPr/>
        <p:txBody>
          <a:bodyPr/>
          <a:lstStyle/>
          <a:p>
            <a:r>
              <a:rPr lang="en-CA" dirty="0" smtClean="0"/>
              <a:t>Date</a:t>
            </a:r>
            <a:endParaRPr lang="en-CA" dirty="0"/>
          </a:p>
        </p:txBody>
      </p:sp>
    </p:spTree>
    <p:extLst>
      <p:ext uri="{BB962C8B-B14F-4D97-AF65-F5344CB8AC3E}">
        <p14:creationId xmlns:p14="http://schemas.microsoft.com/office/powerpoint/2010/main" val="4018488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596381"/>
            <a:ext cx="9144000" cy="1086763"/>
          </a:xfrm>
        </p:spPr>
        <p:txBody>
          <a:bodyPr/>
          <a:lstStyle/>
          <a:p>
            <a:r>
              <a:rPr lang="en-CA" dirty="0" smtClean="0"/>
              <a:t>Initiation of New Members</a:t>
            </a:r>
            <a:endParaRPr lang="en-CA" dirty="0"/>
          </a:p>
        </p:txBody>
      </p:sp>
      <p:sp>
        <p:nvSpPr>
          <p:cNvPr id="3" name="Subtitle 2"/>
          <p:cNvSpPr>
            <a:spLocks noGrp="1"/>
          </p:cNvSpPr>
          <p:nvPr>
            <p:ph type="subTitle" idx="1"/>
          </p:nvPr>
        </p:nvSpPr>
        <p:spPr>
          <a:xfrm>
            <a:off x="1524000" y="1861168"/>
            <a:ext cx="9144000" cy="4135030"/>
          </a:xfrm>
        </p:spPr>
        <p:txBody>
          <a:bodyPr>
            <a:normAutofit lnSpcReduction="10000"/>
          </a:bodyPr>
          <a:lstStyle/>
          <a:p>
            <a:r>
              <a:rPr lang="en-CA" dirty="0" smtClean="0"/>
              <a:t>I, ___________, in the presence of these witnesses, do hereby pledge that I shall abide by the Constitution and By-Laws of the Union, and shall not divulge proceedings which the meeting has identified as confidential at its meetings.</a:t>
            </a:r>
          </a:p>
          <a:p>
            <a:r>
              <a:rPr lang="en-CA" dirty="0" smtClean="0"/>
              <a:t>That I shall make every possible effort to attend all meetings, and shall pay all dues and assessments levied in accordance with the By-Laws.</a:t>
            </a:r>
          </a:p>
          <a:p>
            <a:r>
              <a:rPr lang="en-CA" dirty="0" smtClean="0"/>
              <a:t>That I shall be orderly at its meetings, respectful in words and actions, charitable in my judgement of my fellow members, and never wrong them or see them wronged if in my power to prevent it.</a:t>
            </a:r>
          </a:p>
          <a:p>
            <a:r>
              <a:rPr lang="en-CA" dirty="0" smtClean="0"/>
              <a:t>That I will not discriminate against a member on the grounds of ethnic background, colour, creed, ability or sexual orientation, and I will abide by the principles of the Human Rights Code.</a:t>
            </a:r>
            <a:endParaRPr lang="en-CA" dirty="0"/>
          </a:p>
        </p:txBody>
      </p:sp>
    </p:spTree>
    <p:extLst>
      <p:ext uri="{BB962C8B-B14F-4D97-AF65-F5344CB8AC3E}">
        <p14:creationId xmlns:p14="http://schemas.microsoft.com/office/powerpoint/2010/main" val="267712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smtClean="0"/>
              <a:t>Correspondence</a:t>
            </a:r>
            <a:endParaRPr lang="en-CA" dirty="0"/>
          </a:p>
        </p:txBody>
      </p:sp>
      <p:sp>
        <p:nvSpPr>
          <p:cNvPr id="6" name="Content Placeholder 5"/>
          <p:cNvSpPr>
            <a:spLocks noGrp="1"/>
          </p:cNvSpPr>
          <p:nvPr>
            <p:ph idx="1"/>
          </p:nvPr>
        </p:nvSpPr>
        <p:spPr/>
        <p:txBody>
          <a:bodyPr/>
          <a:lstStyle/>
          <a:p>
            <a:r>
              <a:rPr lang="en-CA" dirty="0" smtClean="0"/>
              <a:t>Share a list of any correspondence sent to the Local</a:t>
            </a:r>
            <a:endParaRPr lang="en-CA" dirty="0"/>
          </a:p>
        </p:txBody>
      </p:sp>
    </p:spTree>
    <p:extLst>
      <p:ext uri="{BB962C8B-B14F-4D97-AF65-F5344CB8AC3E}">
        <p14:creationId xmlns:p14="http://schemas.microsoft.com/office/powerpoint/2010/main" val="2125729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smtClean="0"/>
              <a:t>Treasurer’s Report</a:t>
            </a:r>
            <a:endParaRPr lang="en-CA" dirty="0"/>
          </a:p>
        </p:txBody>
      </p:sp>
      <p:sp>
        <p:nvSpPr>
          <p:cNvPr id="6" name="Content Placeholder 5"/>
          <p:cNvSpPr>
            <a:spLocks noGrp="1"/>
          </p:cNvSpPr>
          <p:nvPr>
            <p:ph idx="1"/>
          </p:nvPr>
        </p:nvSpPr>
        <p:spPr/>
        <p:txBody>
          <a:bodyPr/>
          <a:lstStyle/>
          <a:p>
            <a:r>
              <a:rPr lang="en-CA" dirty="0" smtClean="0"/>
              <a:t>Add the report here</a:t>
            </a:r>
            <a:endParaRPr lang="en-CA" dirty="0"/>
          </a:p>
        </p:txBody>
      </p:sp>
    </p:spTree>
    <p:extLst>
      <p:ext uri="{BB962C8B-B14F-4D97-AF65-F5344CB8AC3E}">
        <p14:creationId xmlns:p14="http://schemas.microsoft.com/office/powerpoint/2010/main" val="2665358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smtClean="0"/>
              <a:t>Trustees’ Report</a:t>
            </a:r>
            <a:endParaRPr lang="en-CA" dirty="0"/>
          </a:p>
        </p:txBody>
      </p:sp>
      <p:sp>
        <p:nvSpPr>
          <p:cNvPr id="6" name="Content Placeholder 5"/>
          <p:cNvSpPr>
            <a:spLocks noGrp="1"/>
          </p:cNvSpPr>
          <p:nvPr>
            <p:ph idx="1"/>
          </p:nvPr>
        </p:nvSpPr>
        <p:spPr/>
        <p:txBody>
          <a:bodyPr/>
          <a:lstStyle/>
          <a:p>
            <a:r>
              <a:rPr lang="en-CA" dirty="0" smtClean="0"/>
              <a:t>Add the report here</a:t>
            </a:r>
            <a:endParaRPr lang="en-CA" dirty="0"/>
          </a:p>
        </p:txBody>
      </p:sp>
    </p:spTree>
    <p:extLst>
      <p:ext uri="{BB962C8B-B14F-4D97-AF65-F5344CB8AC3E}">
        <p14:creationId xmlns:p14="http://schemas.microsoft.com/office/powerpoint/2010/main" val="3964905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smtClean="0"/>
              <a:t>Report of Delegates and Committees</a:t>
            </a:r>
            <a:endParaRPr lang="en-CA" dirty="0"/>
          </a:p>
        </p:txBody>
      </p:sp>
      <p:sp>
        <p:nvSpPr>
          <p:cNvPr id="6" name="Content Placeholder 5"/>
          <p:cNvSpPr>
            <a:spLocks noGrp="1"/>
          </p:cNvSpPr>
          <p:nvPr>
            <p:ph idx="1"/>
          </p:nvPr>
        </p:nvSpPr>
        <p:spPr/>
        <p:txBody>
          <a:bodyPr/>
          <a:lstStyle/>
          <a:p>
            <a:r>
              <a:rPr lang="en-CA" dirty="0" smtClean="0"/>
              <a:t>Add the report here</a:t>
            </a:r>
            <a:endParaRPr lang="en-CA" dirty="0"/>
          </a:p>
        </p:txBody>
      </p:sp>
    </p:spTree>
    <p:extLst>
      <p:ext uri="{BB962C8B-B14F-4D97-AF65-F5344CB8AC3E}">
        <p14:creationId xmlns:p14="http://schemas.microsoft.com/office/powerpoint/2010/main" val="1643731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smtClean="0"/>
              <a:t>Unfinished Business</a:t>
            </a:r>
            <a:endParaRPr lang="en-CA" dirty="0"/>
          </a:p>
        </p:txBody>
      </p:sp>
      <p:sp>
        <p:nvSpPr>
          <p:cNvPr id="6" name="Content Placeholder 5"/>
          <p:cNvSpPr>
            <a:spLocks noGrp="1"/>
          </p:cNvSpPr>
          <p:nvPr>
            <p:ph idx="1"/>
          </p:nvPr>
        </p:nvSpPr>
        <p:spPr/>
        <p:txBody>
          <a:bodyPr/>
          <a:lstStyle/>
          <a:p>
            <a:r>
              <a:rPr lang="en-CA" dirty="0" smtClean="0"/>
              <a:t>List the items for discussion being carried over from the previous meeting</a:t>
            </a:r>
            <a:endParaRPr lang="en-CA" dirty="0"/>
          </a:p>
        </p:txBody>
      </p:sp>
    </p:spTree>
    <p:extLst>
      <p:ext uri="{BB962C8B-B14F-4D97-AF65-F5344CB8AC3E}">
        <p14:creationId xmlns:p14="http://schemas.microsoft.com/office/powerpoint/2010/main" val="701642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smtClean="0"/>
              <a:t>Unfinished Business</a:t>
            </a:r>
            <a:endParaRPr lang="en-CA" dirty="0"/>
          </a:p>
        </p:txBody>
      </p:sp>
      <p:sp>
        <p:nvSpPr>
          <p:cNvPr id="6" name="Content Placeholder 5"/>
          <p:cNvSpPr>
            <a:spLocks noGrp="1"/>
          </p:cNvSpPr>
          <p:nvPr>
            <p:ph idx="1"/>
          </p:nvPr>
        </p:nvSpPr>
        <p:spPr/>
        <p:txBody>
          <a:bodyPr/>
          <a:lstStyle/>
          <a:p>
            <a:r>
              <a:rPr lang="en-CA" dirty="0" smtClean="0"/>
              <a:t>List the items for discussion being carried over from the previous meeting</a:t>
            </a:r>
            <a:endParaRPr lang="en-CA" dirty="0"/>
          </a:p>
        </p:txBody>
      </p:sp>
    </p:spTree>
    <p:extLst>
      <p:ext uri="{BB962C8B-B14F-4D97-AF65-F5344CB8AC3E}">
        <p14:creationId xmlns:p14="http://schemas.microsoft.com/office/powerpoint/2010/main" val="183962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smtClean="0"/>
              <a:t>Election Results</a:t>
            </a:r>
            <a:endParaRPr lang="en-CA" dirty="0"/>
          </a:p>
        </p:txBody>
      </p:sp>
      <p:sp>
        <p:nvSpPr>
          <p:cNvPr id="6" name="Content Placeholder 5"/>
          <p:cNvSpPr>
            <a:spLocks noGrp="1"/>
          </p:cNvSpPr>
          <p:nvPr>
            <p:ph idx="1"/>
          </p:nvPr>
        </p:nvSpPr>
        <p:spPr/>
        <p:txBody>
          <a:bodyPr/>
          <a:lstStyle/>
          <a:p>
            <a:r>
              <a:rPr lang="en-CA" dirty="0" smtClean="0"/>
              <a:t>List successful candidates from the electronic election</a:t>
            </a:r>
            <a:endParaRPr lang="en-CA" dirty="0"/>
          </a:p>
        </p:txBody>
      </p:sp>
    </p:spTree>
    <p:extLst>
      <p:ext uri="{BB962C8B-B14F-4D97-AF65-F5344CB8AC3E}">
        <p14:creationId xmlns:p14="http://schemas.microsoft.com/office/powerpoint/2010/main" val="2646565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smtClean="0"/>
              <a:t>Installation of New Officer(s)</a:t>
            </a:r>
            <a:endParaRPr lang="en-CA" dirty="0"/>
          </a:p>
        </p:txBody>
      </p:sp>
      <p:sp>
        <p:nvSpPr>
          <p:cNvPr id="6" name="Content Placeholder 5"/>
          <p:cNvSpPr>
            <a:spLocks noGrp="1"/>
          </p:cNvSpPr>
          <p:nvPr>
            <p:ph idx="1"/>
          </p:nvPr>
        </p:nvSpPr>
        <p:spPr/>
        <p:txBody>
          <a:bodyPr/>
          <a:lstStyle/>
          <a:p>
            <a:pPr marL="0" indent="0">
              <a:buNone/>
            </a:pPr>
            <a:r>
              <a:rPr lang="en-CA" dirty="0" smtClean="0"/>
              <a:t>I, _____________, sincerely pledge that I shall truly and faithfully and to the best of my ability perform the duties of my office for the ensuing term as prescribed in the Constitution and By-Laws of this Union and, as an Officer of this Union, shall at all times endeavour, both by my counsel and example, to promote the harmony and preserve the dignity of its sessions.</a:t>
            </a:r>
          </a:p>
          <a:p>
            <a:pPr marL="0" indent="0">
              <a:buNone/>
            </a:pPr>
            <a:r>
              <a:rPr lang="en-CA" dirty="0" smtClean="0"/>
              <a:t>I further pledge that, at the close of my official term, I shall promptly deliver any monies or property of the Union in my possession to my successor in office. </a:t>
            </a:r>
            <a:endParaRPr lang="en-CA" dirty="0"/>
          </a:p>
        </p:txBody>
      </p:sp>
    </p:spTree>
    <p:extLst>
      <p:ext uri="{BB962C8B-B14F-4D97-AF65-F5344CB8AC3E}">
        <p14:creationId xmlns:p14="http://schemas.microsoft.com/office/powerpoint/2010/main" val="1828612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smtClean="0"/>
              <a:t>New Business</a:t>
            </a:r>
            <a:endParaRPr lang="en-CA" dirty="0"/>
          </a:p>
        </p:txBody>
      </p:sp>
      <p:sp>
        <p:nvSpPr>
          <p:cNvPr id="6" name="Content Placeholder 5"/>
          <p:cNvSpPr>
            <a:spLocks noGrp="1"/>
          </p:cNvSpPr>
          <p:nvPr>
            <p:ph idx="1"/>
          </p:nvPr>
        </p:nvSpPr>
        <p:spPr/>
        <p:txBody>
          <a:bodyPr/>
          <a:lstStyle/>
          <a:p>
            <a:r>
              <a:rPr lang="en-CA" dirty="0" smtClean="0"/>
              <a:t>List of new items for discussion</a:t>
            </a:r>
            <a:endParaRPr lang="en-CA" dirty="0"/>
          </a:p>
        </p:txBody>
      </p:sp>
    </p:spTree>
    <p:extLst>
      <p:ext uri="{BB962C8B-B14F-4D97-AF65-F5344CB8AC3E}">
        <p14:creationId xmlns:p14="http://schemas.microsoft.com/office/powerpoint/2010/main" val="163871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0" y="-10738"/>
            <a:ext cx="12192000" cy="6858000"/>
          </a:xfrm>
          <a:prstGeom prst="rect">
            <a:avLst/>
          </a:prstGeom>
          <a:noFill/>
          <a:ln>
            <a:noFill/>
          </a:ln>
        </p:spPr>
      </p:pic>
      <p:sp>
        <p:nvSpPr>
          <p:cNvPr id="89" name="Google Shape;89;p13"/>
          <p:cNvSpPr txBox="1"/>
          <p:nvPr/>
        </p:nvSpPr>
        <p:spPr>
          <a:xfrm>
            <a:off x="1066800" y="259607"/>
            <a:ext cx="10058400" cy="1371600"/>
          </a:xfrm>
          <a:prstGeom prst="rect">
            <a:avLst/>
          </a:prstGeom>
          <a:noFill/>
          <a:ln>
            <a:noFill/>
          </a:ln>
        </p:spPr>
        <p:txBody>
          <a:bodyPr spcFirstLastPara="1" wrap="square" lIns="91425" tIns="45700" rIns="91425" bIns="45700" anchor="b"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6000"/>
              <a:buFont typeface="Calibri"/>
              <a:buNone/>
              <a:tabLst/>
              <a:defRPr/>
            </a:pPr>
            <a:r>
              <a:rPr kumimoji="0" lang="en-CA" sz="60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rPr>
              <a:t>Orientating to Zoom</a:t>
            </a:r>
            <a:endParaRPr kumimoji="0" sz="60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endParaRPr>
          </a:p>
        </p:txBody>
      </p:sp>
      <p:sp>
        <p:nvSpPr>
          <p:cNvPr id="90" name="Google Shape;90;p13"/>
          <p:cNvSpPr/>
          <p:nvPr/>
        </p:nvSpPr>
        <p:spPr>
          <a:xfrm>
            <a:off x="689775" y="2197650"/>
            <a:ext cx="2242800" cy="5196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400" b="1" i="0" u="none" strike="noStrike" kern="0" cap="none" spc="0" normalizeH="0" baseline="0" noProof="0">
                <a:ln>
                  <a:noFill/>
                </a:ln>
                <a:solidFill>
                  <a:srgbClr val="000000"/>
                </a:solidFill>
                <a:effectLst/>
                <a:uLnTx/>
                <a:uFillTx/>
                <a:latin typeface="Roboto"/>
                <a:ea typeface="Roboto"/>
                <a:cs typeface="Roboto"/>
                <a:sym typeface="Roboto"/>
              </a:rPr>
              <a:t>Start Video </a:t>
            </a: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t/>
            </a:r>
            <a:b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b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91;p13"/>
          <p:cNvSpPr/>
          <p:nvPr/>
        </p:nvSpPr>
        <p:spPr>
          <a:xfrm>
            <a:off x="5837898" y="5728299"/>
            <a:ext cx="2400300" cy="827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400" b="1" i="0" u="none" strike="noStrike" kern="0" cap="none" spc="0" normalizeH="0" baseline="0" noProof="0">
                <a:ln>
                  <a:noFill/>
                </a:ln>
                <a:solidFill>
                  <a:srgbClr val="000000"/>
                </a:solidFill>
                <a:effectLst/>
                <a:uLnTx/>
                <a:uFillTx/>
                <a:latin typeface="Roboto"/>
                <a:ea typeface="Roboto"/>
                <a:cs typeface="Roboto"/>
                <a:sym typeface="Roboto"/>
              </a:rPr>
              <a:t>View participants </a:t>
            </a: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t/>
            </a:r>
            <a:b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b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92;p13"/>
          <p:cNvSpPr/>
          <p:nvPr/>
        </p:nvSpPr>
        <p:spPr>
          <a:xfrm>
            <a:off x="6273725" y="2094328"/>
            <a:ext cx="2903100" cy="577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400" b="1" i="0" u="none" strike="noStrike" kern="0" cap="none" spc="0" normalizeH="0" baseline="0" noProof="0">
                <a:ln>
                  <a:noFill/>
                </a:ln>
                <a:solidFill>
                  <a:srgbClr val="000000"/>
                </a:solidFill>
                <a:effectLst/>
                <a:uLnTx/>
                <a:uFillTx/>
                <a:latin typeface="Roboto"/>
                <a:ea typeface="Roboto"/>
                <a:cs typeface="Roboto"/>
                <a:sym typeface="Roboto"/>
              </a:rPr>
              <a:t>Open the chat box</a:t>
            </a: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t/>
            </a:r>
            <a:b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b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p13"/>
          <p:cNvSpPr/>
          <p:nvPr/>
        </p:nvSpPr>
        <p:spPr>
          <a:xfrm>
            <a:off x="474599" y="5616173"/>
            <a:ext cx="2235350" cy="6615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400" b="1" i="0" u="none" strike="noStrike" kern="0" cap="none" spc="0" normalizeH="0" baseline="0" noProof="0" dirty="0">
                <a:ln>
                  <a:noFill/>
                </a:ln>
                <a:solidFill>
                  <a:srgbClr val="000000"/>
                </a:solidFill>
                <a:effectLst/>
                <a:uLnTx/>
                <a:uFillTx/>
                <a:latin typeface="Roboto"/>
                <a:ea typeface="Roboto"/>
                <a:cs typeface="Roboto"/>
                <a:sym typeface="Roboto"/>
              </a:rPr>
              <a:t>Mute/unmute yourself</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4" name="Google Shape;94;p13"/>
          <p:cNvSpPr/>
          <p:nvPr/>
        </p:nvSpPr>
        <p:spPr>
          <a:xfrm rot="5400000">
            <a:off x="685450" y="5008148"/>
            <a:ext cx="720600" cy="495300"/>
          </a:xfrm>
          <a:prstGeom prst="lef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5" name="Google Shape;95;p13"/>
          <p:cNvPicPr preferRelativeResize="0"/>
          <p:nvPr/>
        </p:nvPicPr>
        <p:blipFill>
          <a:blip r:embed="rId4">
            <a:alphaModFix/>
          </a:blip>
          <a:stretch>
            <a:fillRect/>
          </a:stretch>
        </p:blipFill>
        <p:spPr>
          <a:xfrm>
            <a:off x="689763" y="3135250"/>
            <a:ext cx="10812475" cy="1750400"/>
          </a:xfrm>
          <a:prstGeom prst="rect">
            <a:avLst/>
          </a:prstGeom>
          <a:noFill/>
          <a:ln>
            <a:noFill/>
          </a:ln>
        </p:spPr>
      </p:pic>
      <p:sp>
        <p:nvSpPr>
          <p:cNvPr id="96" name="Google Shape;96;p13"/>
          <p:cNvSpPr/>
          <p:nvPr/>
        </p:nvSpPr>
        <p:spPr>
          <a:xfrm rot="-5400000">
            <a:off x="966694" y="3252908"/>
            <a:ext cx="1566600" cy="495300"/>
          </a:xfrm>
          <a:prstGeom prst="lef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7" name="Google Shape;97;p13"/>
          <p:cNvSpPr/>
          <p:nvPr/>
        </p:nvSpPr>
        <p:spPr>
          <a:xfrm rot="5400000">
            <a:off x="6620425" y="5008148"/>
            <a:ext cx="720600" cy="495300"/>
          </a:xfrm>
          <a:prstGeom prst="lef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8" name="Google Shape;98;p13"/>
          <p:cNvSpPr/>
          <p:nvPr/>
        </p:nvSpPr>
        <p:spPr>
          <a:xfrm rot="-5398397">
            <a:off x="9810925" y="2401418"/>
            <a:ext cx="1287000" cy="495300"/>
          </a:xfrm>
          <a:prstGeom prst="lef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9" name="Google Shape;99;p13"/>
          <p:cNvSpPr/>
          <p:nvPr/>
        </p:nvSpPr>
        <p:spPr>
          <a:xfrm rot="-5400000">
            <a:off x="6891575" y="3231850"/>
            <a:ext cx="1667400" cy="495300"/>
          </a:xfrm>
          <a:prstGeom prst="lef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0" name="Google Shape;100;p13"/>
          <p:cNvSpPr/>
          <p:nvPr/>
        </p:nvSpPr>
        <p:spPr>
          <a:xfrm>
            <a:off x="9002725" y="1516528"/>
            <a:ext cx="2903100" cy="577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400" b="1" i="0" u="none" strike="noStrike" kern="0" cap="none" spc="0" normalizeH="0" baseline="0" noProof="0">
                <a:ln>
                  <a:noFill/>
                </a:ln>
                <a:solidFill>
                  <a:srgbClr val="000000"/>
                </a:solidFill>
                <a:effectLst/>
                <a:uLnTx/>
                <a:uFillTx/>
                <a:latin typeface="Roboto"/>
                <a:ea typeface="Roboto"/>
                <a:cs typeface="Roboto"/>
                <a:sym typeface="Roboto"/>
              </a:rPr>
              <a:t>Reactions</a:t>
            </a:r>
            <a:endParaRPr kumimoji="0" sz="2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t/>
            </a:r>
            <a:b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b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03204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smtClean="0"/>
              <a:t>Good and Welfare</a:t>
            </a:r>
            <a:endParaRPr lang="en-CA" dirty="0"/>
          </a:p>
        </p:txBody>
      </p:sp>
      <p:sp>
        <p:nvSpPr>
          <p:cNvPr id="6" name="Content Placeholder 5"/>
          <p:cNvSpPr>
            <a:spLocks noGrp="1"/>
          </p:cNvSpPr>
          <p:nvPr>
            <p:ph idx="1"/>
          </p:nvPr>
        </p:nvSpPr>
        <p:spPr/>
        <p:txBody>
          <a:bodyPr/>
          <a:lstStyle/>
          <a:p>
            <a:endParaRPr lang="en-CA" dirty="0"/>
          </a:p>
        </p:txBody>
      </p:sp>
    </p:spTree>
    <p:extLst>
      <p:ext uri="{BB962C8B-B14F-4D97-AF65-F5344CB8AC3E}">
        <p14:creationId xmlns:p14="http://schemas.microsoft.com/office/powerpoint/2010/main" val="792518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r>
              <a:rPr lang="en-CA" dirty="0" smtClean="0"/>
              <a:t>Question Period</a:t>
            </a:r>
            <a:endParaRPr lang="en-CA" dirty="0"/>
          </a:p>
        </p:txBody>
      </p:sp>
      <p:sp>
        <p:nvSpPr>
          <p:cNvPr id="6" name="Content Placeholder 5"/>
          <p:cNvSpPr>
            <a:spLocks noGrp="1"/>
          </p:cNvSpPr>
          <p:nvPr>
            <p:ph idx="1"/>
          </p:nvPr>
        </p:nvSpPr>
        <p:spPr/>
        <p:txBody>
          <a:bodyPr/>
          <a:lstStyle/>
          <a:p>
            <a:endParaRPr lang="en-CA" dirty="0"/>
          </a:p>
        </p:txBody>
      </p:sp>
    </p:spTree>
    <p:extLst>
      <p:ext uri="{BB962C8B-B14F-4D97-AF65-F5344CB8AC3E}">
        <p14:creationId xmlns:p14="http://schemas.microsoft.com/office/powerpoint/2010/main" val="1884022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76"/>
            <a:ext cx="12192000" cy="6858000"/>
          </a:xfrm>
          <a:prstGeom prst="rect">
            <a:avLst/>
          </a:prstGeom>
        </p:spPr>
      </p:pic>
      <p:sp>
        <p:nvSpPr>
          <p:cNvPr id="5" name="Title 4"/>
          <p:cNvSpPr>
            <a:spLocks noGrp="1"/>
          </p:cNvSpPr>
          <p:nvPr>
            <p:ph type="title"/>
          </p:nvPr>
        </p:nvSpPr>
        <p:spPr/>
        <p:txBody>
          <a:bodyPr/>
          <a:lstStyle/>
          <a:p>
            <a:r>
              <a:rPr lang="en-CA" dirty="0" smtClean="0"/>
              <a:t>Adjournment</a:t>
            </a:r>
            <a:endParaRPr lang="en-CA" dirty="0"/>
          </a:p>
        </p:txBody>
      </p:sp>
      <p:sp>
        <p:nvSpPr>
          <p:cNvPr id="6" name="Content Placeholder 5"/>
          <p:cNvSpPr>
            <a:spLocks noGrp="1"/>
          </p:cNvSpPr>
          <p:nvPr>
            <p:ph idx="1"/>
          </p:nvPr>
        </p:nvSpPr>
        <p:spPr>
          <a:xfrm>
            <a:off x="941350" y="1943177"/>
            <a:ext cx="10515600" cy="4351338"/>
          </a:xfrm>
        </p:spPr>
        <p:txBody>
          <a:bodyPr/>
          <a:lstStyle/>
          <a:p>
            <a:r>
              <a:rPr lang="en-CA" dirty="0" smtClean="0"/>
              <a:t>See you at the next meeting on ____</a:t>
            </a:r>
            <a:endParaRPr lang="en-CA" dirty="0"/>
          </a:p>
        </p:txBody>
      </p:sp>
    </p:spTree>
    <p:extLst>
      <p:ext uri="{BB962C8B-B14F-4D97-AF65-F5344CB8AC3E}">
        <p14:creationId xmlns:p14="http://schemas.microsoft.com/office/powerpoint/2010/main" val="63764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07" name="Google Shape;107;p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108" name="Google Shape;108;p14"/>
          <p:cNvPicPr preferRelativeResize="0"/>
          <p:nvPr/>
        </p:nvPicPr>
        <p:blipFill rotWithShape="1">
          <a:blip r:embed="rId3">
            <a:alphaModFix/>
          </a:blip>
          <a:srcRect/>
          <a:stretch/>
        </p:blipFill>
        <p:spPr>
          <a:xfrm>
            <a:off x="0" y="12"/>
            <a:ext cx="12192000" cy="6858000"/>
          </a:xfrm>
          <a:prstGeom prst="rect">
            <a:avLst/>
          </a:prstGeom>
          <a:noFill/>
          <a:ln>
            <a:noFill/>
          </a:ln>
        </p:spPr>
      </p:pic>
      <p:sp>
        <p:nvSpPr>
          <p:cNvPr id="109" name="Google Shape;109;p14"/>
          <p:cNvSpPr txBox="1"/>
          <p:nvPr/>
        </p:nvSpPr>
        <p:spPr>
          <a:xfrm>
            <a:off x="1066800" y="642600"/>
            <a:ext cx="10515600" cy="13716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kumimoji="0" lang="en-CA" sz="6000" b="0" i="0" u="none" strike="noStrike" kern="0" cap="none" spc="0" normalizeH="0" baseline="0" noProof="0">
                <a:ln>
                  <a:noFill/>
                </a:ln>
                <a:solidFill>
                  <a:srgbClr val="0078CA"/>
                </a:solidFill>
                <a:effectLst/>
                <a:uLnTx/>
                <a:uFillTx/>
                <a:latin typeface="Libre Franklin"/>
                <a:ea typeface="Libre Franklin"/>
                <a:cs typeface="Libre Franklin"/>
                <a:sym typeface="Libre Franklin"/>
              </a:rPr>
              <a:t>Change display names</a:t>
            </a:r>
            <a:endParaRPr kumimoji="0" sz="6000" b="0" i="0" u="none" strike="noStrike" kern="0" cap="none" spc="0" normalizeH="0" baseline="0" noProof="0">
              <a:ln>
                <a:noFill/>
              </a:ln>
              <a:solidFill>
                <a:srgbClr val="0078CA"/>
              </a:solidFill>
              <a:effectLst/>
              <a:uLnTx/>
              <a:uFillTx/>
              <a:latin typeface="Libre Franklin"/>
              <a:ea typeface="Libre Franklin"/>
              <a:cs typeface="Libre Franklin"/>
              <a:sym typeface="Libre Franklin"/>
            </a:endParaRPr>
          </a:p>
        </p:txBody>
      </p:sp>
      <p:sp>
        <p:nvSpPr>
          <p:cNvPr id="110" name="Google Shape;110;p14"/>
          <p:cNvSpPr/>
          <p:nvPr/>
        </p:nvSpPr>
        <p:spPr>
          <a:xfrm rot="5400000">
            <a:off x="1450350" y="3392650"/>
            <a:ext cx="732600" cy="508500"/>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434343"/>
              </a:solidFill>
              <a:effectLst/>
              <a:uLnTx/>
              <a:uFillTx/>
              <a:latin typeface="Arial"/>
              <a:ea typeface="Arial"/>
              <a:cs typeface="Arial"/>
              <a:sym typeface="Arial"/>
            </a:endParaRPr>
          </a:p>
        </p:txBody>
      </p:sp>
      <p:pic>
        <p:nvPicPr>
          <p:cNvPr id="111" name="Google Shape;111;p14"/>
          <p:cNvPicPr preferRelativeResize="0"/>
          <p:nvPr/>
        </p:nvPicPr>
        <p:blipFill rotWithShape="1">
          <a:blip r:embed="rId4">
            <a:alphaModFix/>
          </a:blip>
          <a:srcRect/>
          <a:stretch/>
        </p:blipFill>
        <p:spPr>
          <a:xfrm>
            <a:off x="4549464" y="3430175"/>
            <a:ext cx="3550272" cy="1001562"/>
          </a:xfrm>
          <a:prstGeom prst="rect">
            <a:avLst/>
          </a:prstGeom>
          <a:noFill/>
          <a:ln>
            <a:noFill/>
          </a:ln>
        </p:spPr>
      </p:pic>
      <p:pic>
        <p:nvPicPr>
          <p:cNvPr id="112" name="Google Shape;112;p14"/>
          <p:cNvPicPr preferRelativeResize="0"/>
          <p:nvPr/>
        </p:nvPicPr>
        <p:blipFill rotWithShape="1">
          <a:blip r:embed="rId5">
            <a:alphaModFix/>
          </a:blip>
          <a:srcRect t="35960" b="-35960"/>
          <a:stretch/>
        </p:blipFill>
        <p:spPr>
          <a:xfrm>
            <a:off x="7402998" y="4834154"/>
            <a:ext cx="3696978" cy="929160"/>
          </a:xfrm>
          <a:prstGeom prst="rect">
            <a:avLst/>
          </a:prstGeom>
          <a:noFill/>
          <a:ln>
            <a:noFill/>
          </a:ln>
        </p:spPr>
      </p:pic>
      <p:pic>
        <p:nvPicPr>
          <p:cNvPr id="113" name="Google Shape;113;p14"/>
          <p:cNvPicPr preferRelativeResize="0"/>
          <p:nvPr/>
        </p:nvPicPr>
        <p:blipFill rotWithShape="1">
          <a:blip r:embed="rId6">
            <a:alphaModFix/>
          </a:blip>
          <a:srcRect l="29207" t="43561" r="56860" b="51656"/>
          <a:stretch/>
        </p:blipFill>
        <p:spPr>
          <a:xfrm>
            <a:off x="1421751" y="2338749"/>
            <a:ext cx="2948157" cy="832446"/>
          </a:xfrm>
          <a:prstGeom prst="rect">
            <a:avLst/>
          </a:prstGeom>
          <a:noFill/>
          <a:ln>
            <a:noFill/>
          </a:ln>
        </p:spPr>
      </p:pic>
      <p:sp>
        <p:nvSpPr>
          <p:cNvPr id="114" name="Google Shape;114;p14"/>
          <p:cNvSpPr/>
          <p:nvPr/>
        </p:nvSpPr>
        <p:spPr>
          <a:xfrm rot="5400000">
            <a:off x="10078675" y="5561976"/>
            <a:ext cx="721500" cy="508500"/>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434343"/>
              </a:solidFill>
              <a:effectLst/>
              <a:uLnTx/>
              <a:uFillTx/>
              <a:latin typeface="Arial"/>
              <a:ea typeface="Arial"/>
              <a:cs typeface="Arial"/>
              <a:sym typeface="Arial"/>
            </a:endParaRPr>
          </a:p>
        </p:txBody>
      </p:sp>
      <p:sp>
        <p:nvSpPr>
          <p:cNvPr id="115" name="Google Shape;115;p14"/>
          <p:cNvSpPr/>
          <p:nvPr/>
        </p:nvSpPr>
        <p:spPr>
          <a:xfrm rot="1342">
            <a:off x="8099719" y="3838289"/>
            <a:ext cx="768600" cy="508500"/>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434343"/>
              </a:solidFill>
              <a:effectLst/>
              <a:uLnTx/>
              <a:uFillTx/>
              <a:latin typeface="Arial"/>
              <a:ea typeface="Arial"/>
              <a:cs typeface="Arial"/>
              <a:sym typeface="Arial"/>
            </a:endParaRPr>
          </a:p>
        </p:txBody>
      </p:sp>
      <p:sp>
        <p:nvSpPr>
          <p:cNvPr id="116" name="Google Shape;116;p14"/>
          <p:cNvSpPr txBox="1"/>
          <p:nvPr/>
        </p:nvSpPr>
        <p:spPr>
          <a:xfrm>
            <a:off x="697250" y="2133888"/>
            <a:ext cx="724500" cy="640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7200" b="1" i="0" u="none" strike="noStrike" kern="0" cap="none" spc="0" normalizeH="0" baseline="0" noProof="0">
                <a:ln>
                  <a:noFill/>
                </a:ln>
                <a:solidFill>
                  <a:srgbClr val="FF0000"/>
                </a:solidFill>
                <a:effectLst/>
                <a:uLnTx/>
                <a:uFillTx/>
                <a:latin typeface="Arial"/>
                <a:cs typeface="Arial"/>
                <a:sym typeface="Arial"/>
              </a:rPr>
              <a:t>1</a:t>
            </a:r>
            <a:endParaRPr kumimoji="0" sz="7200" b="1" i="0" u="none" strike="noStrike" kern="0" cap="none" spc="0" normalizeH="0" baseline="0" noProof="0">
              <a:ln>
                <a:noFill/>
              </a:ln>
              <a:solidFill>
                <a:srgbClr val="FF0000"/>
              </a:solidFill>
              <a:effectLst/>
              <a:uLnTx/>
              <a:uFillTx/>
              <a:latin typeface="Arial"/>
              <a:cs typeface="Arial"/>
              <a:sym typeface="Arial"/>
            </a:endParaRPr>
          </a:p>
        </p:txBody>
      </p:sp>
      <p:sp>
        <p:nvSpPr>
          <p:cNvPr id="117" name="Google Shape;117;p14"/>
          <p:cNvSpPr txBox="1"/>
          <p:nvPr/>
        </p:nvSpPr>
        <p:spPr>
          <a:xfrm>
            <a:off x="3888250" y="3350938"/>
            <a:ext cx="972900" cy="1483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7200" b="1" i="0" u="none" strike="noStrike" kern="0" cap="none" spc="0" normalizeH="0" baseline="0" noProof="0">
                <a:ln>
                  <a:noFill/>
                </a:ln>
                <a:solidFill>
                  <a:srgbClr val="FF0000"/>
                </a:solidFill>
                <a:effectLst/>
                <a:uLnTx/>
                <a:uFillTx/>
                <a:latin typeface="Arial"/>
                <a:cs typeface="Arial"/>
                <a:sym typeface="Arial"/>
              </a:rPr>
              <a:t>2</a:t>
            </a:r>
            <a:endParaRPr kumimoji="0" sz="7200" b="1" i="0" u="none" strike="noStrike" kern="0" cap="none" spc="0" normalizeH="0" baseline="0" noProof="0">
              <a:ln>
                <a:noFill/>
              </a:ln>
              <a:solidFill>
                <a:srgbClr val="FF0000"/>
              </a:solidFill>
              <a:effectLst/>
              <a:uLnTx/>
              <a:uFillTx/>
              <a:latin typeface="Arial"/>
              <a:cs typeface="Arial"/>
              <a:sym typeface="Arial"/>
            </a:endParaRPr>
          </a:p>
        </p:txBody>
      </p:sp>
      <p:sp>
        <p:nvSpPr>
          <p:cNvPr id="118" name="Google Shape;118;p14"/>
          <p:cNvSpPr txBox="1"/>
          <p:nvPr/>
        </p:nvSpPr>
        <p:spPr>
          <a:xfrm>
            <a:off x="6678500" y="4519663"/>
            <a:ext cx="724500" cy="1092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7200" b="1" i="0" u="none" strike="noStrike" kern="0" cap="none" spc="0" normalizeH="0" baseline="0" noProof="0">
                <a:ln>
                  <a:noFill/>
                </a:ln>
                <a:solidFill>
                  <a:srgbClr val="FF0000"/>
                </a:solidFill>
                <a:effectLst/>
                <a:uLnTx/>
                <a:uFillTx/>
                <a:latin typeface="Arial"/>
                <a:cs typeface="Arial"/>
                <a:sym typeface="Arial"/>
              </a:rPr>
              <a:t>3</a:t>
            </a:r>
            <a:endParaRPr kumimoji="0" sz="7200" b="1" i="0" u="none" strike="noStrike" kern="0" cap="none" spc="0" normalizeH="0" baseline="0" noProof="0">
              <a:ln>
                <a:noFill/>
              </a:ln>
              <a:solidFill>
                <a:srgbClr val="FF0000"/>
              </a:solidFill>
              <a:effectLst/>
              <a:uLnTx/>
              <a:uFillTx/>
              <a:latin typeface="Arial"/>
              <a:cs typeface="Arial"/>
              <a:sym typeface="Arial"/>
            </a:endParaRPr>
          </a:p>
        </p:txBody>
      </p:sp>
    </p:spTree>
    <p:extLst>
      <p:ext uri="{BB962C8B-B14F-4D97-AF65-F5344CB8AC3E}">
        <p14:creationId xmlns:p14="http://schemas.microsoft.com/office/powerpoint/2010/main" val="4133692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5" name="Google Shape;125;p15"/>
          <p:cNvSpPr txBox="1"/>
          <p:nvPr/>
        </p:nvSpPr>
        <p:spPr>
          <a:xfrm>
            <a:off x="1524000" y="1770278"/>
            <a:ext cx="9144000" cy="923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t>Add text</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126;p15"/>
          <p:cNvSpPr/>
          <p:nvPr/>
        </p:nvSpPr>
        <p:spPr>
          <a:xfrm>
            <a:off x="8430708" y="2560278"/>
            <a:ext cx="3502200" cy="1385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2600" b="0" i="0" u="none" strike="noStrike" kern="0" cap="none" spc="0" normalizeH="0" baseline="0" noProof="0">
                <a:ln>
                  <a:noFill/>
                </a:ln>
                <a:solidFill>
                  <a:srgbClr val="000000"/>
                </a:solidFill>
                <a:effectLst/>
                <a:uLnTx/>
                <a:uFillTx/>
                <a:latin typeface="Libre Franklin Thin"/>
                <a:ea typeface="Libre Franklin Thin"/>
                <a:cs typeface="Libre Franklin Thin"/>
                <a:sym typeface="Libre Franklin Thin"/>
              </a:rPr>
              <a:t>Switch to Gallery View to see everyone </a:t>
            </a:r>
            <a:endParaRPr kumimoji="0" sz="1600" b="0" i="0" u="none" strike="noStrike" kern="0" cap="none" spc="0" normalizeH="0" baseline="0" noProof="0">
              <a:ln>
                <a:noFill/>
              </a:ln>
              <a:solidFill>
                <a:srgbClr val="000000"/>
              </a:solidFill>
              <a:effectLst/>
              <a:uLnTx/>
              <a:uFillTx/>
              <a:latin typeface="Libre Franklin Thin"/>
              <a:ea typeface="Libre Franklin Thin"/>
              <a:cs typeface="Libre Franklin Thin"/>
              <a:sym typeface="Libre Franklin Thi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t/>
            </a:r>
            <a:b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b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127;p15"/>
          <p:cNvSpPr/>
          <p:nvPr/>
        </p:nvSpPr>
        <p:spPr>
          <a:xfrm rot="2969901">
            <a:off x="7904560" y="1724930"/>
            <a:ext cx="1365883" cy="495155"/>
          </a:xfrm>
          <a:prstGeom prst="leftArrow">
            <a:avLst>
              <a:gd name="adj1" fmla="val 43758"/>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8" name="Google Shape;128;p15" descr="Avatar - Free user icons"/>
          <p:cNvPicPr preferRelativeResize="0"/>
          <p:nvPr/>
        </p:nvPicPr>
        <p:blipFill rotWithShape="1">
          <a:blip r:embed="rId4">
            <a:alphaModFix/>
          </a:blip>
          <a:srcRect l="-39780" t="-282640" r="39780" b="282640"/>
          <a:stretch/>
        </p:blipFill>
        <p:spPr>
          <a:xfrm>
            <a:off x="749935" y="-3245485"/>
            <a:ext cx="4091818" cy="2148205"/>
          </a:xfrm>
          <a:prstGeom prst="rect">
            <a:avLst/>
          </a:prstGeom>
          <a:noFill/>
          <a:ln>
            <a:noFill/>
          </a:ln>
        </p:spPr>
      </p:pic>
      <p:pic>
        <p:nvPicPr>
          <p:cNvPr id="129" name="Google Shape;129;p15" descr="https://canvas.northwestern.edu/courses/1580/files/8324641/download?verifier=iqhqiyiYx7MO7zyUwYTypVYHeMdeaPO709RmfZRu&amp;wrap=1"/>
          <p:cNvPicPr preferRelativeResize="0"/>
          <p:nvPr/>
        </p:nvPicPr>
        <p:blipFill rotWithShape="1">
          <a:blip r:embed="rId5">
            <a:alphaModFix/>
          </a:blip>
          <a:srcRect/>
          <a:stretch/>
        </p:blipFill>
        <p:spPr>
          <a:xfrm>
            <a:off x="749937" y="981078"/>
            <a:ext cx="7210425" cy="4895850"/>
          </a:xfrm>
          <a:prstGeom prst="rect">
            <a:avLst/>
          </a:prstGeom>
          <a:noFill/>
          <a:ln>
            <a:noFill/>
          </a:ln>
        </p:spPr>
      </p:pic>
    </p:spTree>
    <p:extLst>
      <p:ext uri="{BB962C8B-B14F-4D97-AF65-F5344CB8AC3E}">
        <p14:creationId xmlns:p14="http://schemas.microsoft.com/office/powerpoint/2010/main" val="82339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5" name="Google Shape;135;p16"/>
          <p:cNvSpPr txBox="1"/>
          <p:nvPr/>
        </p:nvSpPr>
        <p:spPr>
          <a:xfrm>
            <a:off x="1407350" y="860528"/>
            <a:ext cx="9144000" cy="923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6000" b="0" i="0" u="none" strike="noStrike" kern="0" cap="none" spc="0" normalizeH="0" baseline="0" noProof="0">
                <a:ln>
                  <a:noFill/>
                </a:ln>
                <a:solidFill>
                  <a:srgbClr val="0078CA"/>
                </a:solidFill>
                <a:effectLst/>
                <a:uLnTx/>
                <a:uFillTx/>
                <a:latin typeface="Libre Franklin"/>
                <a:ea typeface="Libre Franklin"/>
                <a:cs typeface="Libre Franklin"/>
                <a:sym typeface="Libre Franklin"/>
              </a:rPr>
              <a:t>Display</a:t>
            </a:r>
            <a:endParaRPr kumimoji="0" sz="6000" b="0" i="0" u="none" strike="noStrike" kern="0" cap="none" spc="0" normalizeH="0" baseline="0" noProof="0">
              <a:ln>
                <a:noFill/>
              </a:ln>
              <a:solidFill>
                <a:srgbClr val="0078CA"/>
              </a:solidFill>
              <a:effectLst/>
              <a:uLnTx/>
              <a:uFillTx/>
              <a:latin typeface="Libre Franklin"/>
              <a:ea typeface="Libre Franklin"/>
              <a:cs typeface="Libre Franklin"/>
              <a:sym typeface="Libre Frankli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6" name="Google Shape;136;p16"/>
          <p:cNvSpPr txBox="1"/>
          <p:nvPr/>
        </p:nvSpPr>
        <p:spPr>
          <a:xfrm>
            <a:off x="7250433" y="1994293"/>
            <a:ext cx="4128600" cy="42108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25000"/>
              </a:lnSpc>
              <a:spcBef>
                <a:spcPts val="0"/>
              </a:spcBef>
              <a:spcAft>
                <a:spcPts val="0"/>
              </a:spcAft>
              <a:buClr>
                <a:srgbClr val="000000"/>
              </a:buClr>
              <a:buSzPts val="4000"/>
              <a:buFont typeface="Arial"/>
              <a:buNone/>
              <a:tabLst/>
              <a:defRPr/>
            </a:pPr>
            <a:r>
              <a:rPr kumimoji="0" lang="en-CA" sz="3600" b="0" i="0" u="none" strike="noStrike" kern="0" cap="none" spc="0" normalizeH="0" baseline="0" noProof="0">
                <a:ln>
                  <a:noFill/>
                </a:ln>
                <a:solidFill>
                  <a:srgbClr val="000000"/>
                </a:solidFill>
                <a:effectLst/>
                <a:uLnTx/>
                <a:uFillTx/>
                <a:latin typeface="Libre Franklin"/>
                <a:ea typeface="Libre Franklin"/>
                <a:cs typeface="Libre Franklin"/>
                <a:sym typeface="Libre Franklin"/>
              </a:rPr>
              <a:t>You can use </a:t>
            </a:r>
            <a:r>
              <a:rPr kumimoji="0" lang="en-CA" sz="3600" b="1" i="0" u="none" strike="noStrike" kern="0" cap="none" spc="0" normalizeH="0" baseline="0" noProof="0">
                <a:ln>
                  <a:noFill/>
                </a:ln>
                <a:solidFill>
                  <a:srgbClr val="000000"/>
                </a:solidFill>
                <a:effectLst/>
                <a:uLnTx/>
                <a:uFillTx/>
                <a:latin typeface="Libre Franklin"/>
                <a:ea typeface="Libre Franklin"/>
                <a:cs typeface="Libre Franklin"/>
                <a:sym typeface="Libre Franklin"/>
              </a:rPr>
              <a:t>side by side mode </a:t>
            </a:r>
            <a:br>
              <a:rPr kumimoji="0" lang="en-CA" sz="3600" b="1" i="0" u="none" strike="noStrike" kern="0" cap="none" spc="0" normalizeH="0" baseline="0" noProof="0">
                <a:ln>
                  <a:noFill/>
                </a:ln>
                <a:solidFill>
                  <a:srgbClr val="000000"/>
                </a:solidFill>
                <a:effectLst/>
                <a:uLnTx/>
                <a:uFillTx/>
                <a:latin typeface="Libre Franklin"/>
                <a:ea typeface="Libre Franklin"/>
                <a:cs typeface="Libre Franklin"/>
                <a:sym typeface="Libre Franklin"/>
              </a:rPr>
            </a:br>
            <a:r>
              <a:rPr kumimoji="0" lang="en-CA" sz="3600" b="0" i="0" u="none" strike="noStrike" kern="0" cap="none" spc="0" normalizeH="0" baseline="0" noProof="0">
                <a:ln>
                  <a:noFill/>
                </a:ln>
                <a:solidFill>
                  <a:srgbClr val="000000"/>
                </a:solidFill>
                <a:effectLst/>
                <a:uLnTx/>
                <a:uFillTx/>
                <a:latin typeface="Libre Franklin"/>
                <a:ea typeface="Libre Franklin"/>
                <a:cs typeface="Libre Franklin"/>
                <a:sym typeface="Libre Franklin"/>
              </a:rPr>
              <a:t>to see both the screen share and the people</a:t>
            </a:r>
            <a:endParaRPr kumimoji="0" sz="3600" b="0"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pic>
        <p:nvPicPr>
          <p:cNvPr id="137" name="Google Shape;137;p16"/>
          <p:cNvPicPr preferRelativeResize="0"/>
          <p:nvPr/>
        </p:nvPicPr>
        <p:blipFill rotWithShape="1">
          <a:blip r:embed="rId4">
            <a:alphaModFix/>
          </a:blip>
          <a:srcRect l="49300" t="13634" r="17534" b="41676"/>
          <a:stretch/>
        </p:blipFill>
        <p:spPr>
          <a:xfrm>
            <a:off x="896500" y="1994350"/>
            <a:ext cx="5555458" cy="4210701"/>
          </a:xfrm>
          <a:prstGeom prst="rect">
            <a:avLst/>
          </a:prstGeom>
          <a:noFill/>
          <a:ln>
            <a:noFill/>
          </a:ln>
        </p:spPr>
      </p:pic>
      <p:sp>
        <p:nvSpPr>
          <p:cNvPr id="138" name="Google Shape;138;p16"/>
          <p:cNvSpPr/>
          <p:nvPr/>
        </p:nvSpPr>
        <p:spPr>
          <a:xfrm rot="-1203989">
            <a:off x="6188875" y="4297918"/>
            <a:ext cx="1109555" cy="530531"/>
          </a:xfrm>
          <a:prstGeom prst="lef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16"/>
          <p:cNvSpPr/>
          <p:nvPr/>
        </p:nvSpPr>
        <p:spPr>
          <a:xfrm rot="-1203989">
            <a:off x="4442150" y="1619193"/>
            <a:ext cx="1109555" cy="530531"/>
          </a:xfrm>
          <a:prstGeom prst="lef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16"/>
          <p:cNvSpPr txBox="1"/>
          <p:nvPr/>
        </p:nvSpPr>
        <p:spPr>
          <a:xfrm>
            <a:off x="6013625" y="756150"/>
            <a:ext cx="4128600" cy="13188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25000"/>
              </a:lnSpc>
              <a:spcBef>
                <a:spcPts val="0"/>
              </a:spcBef>
              <a:spcAft>
                <a:spcPts val="0"/>
              </a:spcAft>
              <a:buClr>
                <a:srgbClr val="000000"/>
              </a:buClr>
              <a:buSzPts val="4000"/>
              <a:buFont typeface="Arial"/>
              <a:buNone/>
              <a:tabLst/>
              <a:defRPr/>
            </a:pPr>
            <a:r>
              <a:rPr kumimoji="0" lang="en-CA" sz="3600" b="1" i="0" u="none" strike="noStrike" kern="0" cap="none" spc="0" normalizeH="0" baseline="0" noProof="0">
                <a:ln>
                  <a:noFill/>
                </a:ln>
                <a:solidFill>
                  <a:srgbClr val="000000"/>
                </a:solidFill>
                <a:effectLst/>
                <a:uLnTx/>
                <a:uFillTx/>
                <a:latin typeface="Libre Franklin"/>
                <a:ea typeface="Libre Franklin"/>
                <a:cs typeface="Libre Franklin"/>
                <a:sym typeface="Libre Franklin"/>
              </a:rPr>
              <a:t>View Options</a:t>
            </a:r>
            <a:endParaRPr kumimoji="0" sz="3600" b="1" i="0" u="none" strike="noStrike" kern="0" cap="none" spc="0" normalizeH="0" baseline="0" noProof="0">
              <a:ln>
                <a:noFill/>
              </a:ln>
              <a:solidFill>
                <a:srgbClr val="000000"/>
              </a:solidFill>
              <a:effectLst/>
              <a:uLnTx/>
              <a:uFillTx/>
              <a:latin typeface="Libre Franklin"/>
              <a:ea typeface="Libre Franklin"/>
              <a:cs typeface="Libre Franklin"/>
              <a:sym typeface="Libre Franklin"/>
            </a:endParaRPr>
          </a:p>
        </p:txBody>
      </p:sp>
    </p:spTree>
    <p:extLst>
      <p:ext uri="{BB962C8B-B14F-4D97-AF65-F5344CB8AC3E}">
        <p14:creationId xmlns:p14="http://schemas.microsoft.com/office/powerpoint/2010/main" val="849746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ctrTitle"/>
          </p:nvPr>
        </p:nvSpPr>
        <p:spPr/>
        <p:txBody>
          <a:bodyPr/>
          <a:lstStyle/>
          <a:p>
            <a:r>
              <a:rPr lang="en-CA" dirty="0" smtClean="0"/>
              <a:t>Welcome to the</a:t>
            </a:r>
            <a:br>
              <a:rPr lang="en-CA" dirty="0" smtClean="0"/>
            </a:br>
            <a:r>
              <a:rPr lang="en-CA" dirty="0" smtClean="0"/>
              <a:t>Local Meeting</a:t>
            </a:r>
            <a:endParaRPr lang="en-CA" dirty="0"/>
          </a:p>
        </p:txBody>
      </p:sp>
      <p:sp>
        <p:nvSpPr>
          <p:cNvPr id="6" name="Subtitle 5"/>
          <p:cNvSpPr>
            <a:spLocks noGrp="1"/>
          </p:cNvSpPr>
          <p:nvPr>
            <p:ph type="subTitle" idx="1"/>
          </p:nvPr>
        </p:nvSpPr>
        <p:spPr/>
        <p:txBody>
          <a:bodyPr/>
          <a:lstStyle/>
          <a:p>
            <a:r>
              <a:rPr lang="en-CA" dirty="0" smtClean="0"/>
              <a:t>Date</a:t>
            </a:r>
            <a:endParaRPr lang="en-CA" dirty="0"/>
          </a:p>
        </p:txBody>
      </p:sp>
    </p:spTree>
    <p:extLst>
      <p:ext uri="{BB962C8B-B14F-4D97-AF65-F5344CB8AC3E}">
        <p14:creationId xmlns:p14="http://schemas.microsoft.com/office/powerpoint/2010/main" val="121148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9" y="0"/>
            <a:ext cx="12192000" cy="6858000"/>
          </a:xfrm>
          <a:prstGeom prst="rect">
            <a:avLst/>
          </a:prstGeom>
        </p:spPr>
        <p:style>
          <a:lnRef idx="2">
            <a:schemeClr val="accent1"/>
          </a:lnRef>
          <a:fillRef idx="1">
            <a:schemeClr val="lt1"/>
          </a:fillRef>
          <a:effectRef idx="0">
            <a:schemeClr val="accent1"/>
          </a:effectRef>
          <a:fontRef idx="minor">
            <a:schemeClr val="dk1"/>
          </a:fontRef>
        </p:style>
      </p:pic>
      <p:sp>
        <p:nvSpPr>
          <p:cNvPr id="21" name="Title 1">
            <a:extLst>
              <a:ext uri="{FF2B5EF4-FFF2-40B4-BE49-F238E27FC236}">
                <a16:creationId xmlns:a16="http://schemas.microsoft.com/office/drawing/2014/main" id="{E53191EA-4484-48F7-A15C-5CE46D4504C9}"/>
              </a:ext>
            </a:extLst>
          </p:cNvPr>
          <p:cNvSpPr txBox="1">
            <a:spLocks/>
          </p:cNvSpPr>
          <p:nvPr/>
        </p:nvSpPr>
        <p:spPr>
          <a:xfrm>
            <a:off x="1066800" y="642594"/>
            <a:ext cx="10058400" cy="1371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CA" dirty="0"/>
          </a:p>
        </p:txBody>
      </p:sp>
      <p:sp>
        <p:nvSpPr>
          <p:cNvPr id="2" name="Title 1"/>
          <p:cNvSpPr>
            <a:spLocks noGrp="1"/>
          </p:cNvSpPr>
          <p:nvPr>
            <p:ph type="title"/>
          </p:nvPr>
        </p:nvSpPr>
        <p:spPr/>
        <p:txBody>
          <a:bodyPr/>
          <a:lstStyle/>
          <a:p>
            <a:r>
              <a:rPr lang="en-CA" dirty="0" smtClean="0"/>
              <a:t>Land Acknowledgement: </a:t>
            </a:r>
            <a:endParaRPr lang="en-CA" dirty="0"/>
          </a:p>
        </p:txBody>
      </p:sp>
      <p:sp>
        <p:nvSpPr>
          <p:cNvPr id="3" name="Content Placeholder 2"/>
          <p:cNvSpPr>
            <a:spLocks noGrp="1"/>
          </p:cNvSpPr>
          <p:nvPr>
            <p:ph idx="1"/>
          </p:nvPr>
        </p:nvSpPr>
        <p:spPr>
          <a:xfrm>
            <a:off x="838200" y="1785165"/>
            <a:ext cx="10515600" cy="3029596"/>
          </a:xfrm>
        </p:spPr>
        <p:txBody>
          <a:bodyPr>
            <a:normAutofit/>
          </a:bodyPr>
          <a:lstStyle/>
          <a:p>
            <a:pPr marL="0" lvl="0" indent="0" algn="just">
              <a:buNone/>
            </a:pPr>
            <a:r>
              <a:rPr lang="en-US" dirty="0"/>
              <a:t>As a social justice union, HEU has made a commitment to understand and implement recommendations made by Canada’s Truth and Reconciliation Commission. We recognize the history of colonization and the residential school system, and we’re committed to taking action that supports justice and reconciliation for Indigenous peoples. Becoming aware of the history and our own relationship with the land that we are living </a:t>
            </a:r>
            <a:r>
              <a:rPr lang="en-US" dirty="0" smtClean="0"/>
              <a:t>on is one </a:t>
            </a:r>
            <a:r>
              <a:rPr lang="en-US" dirty="0"/>
              <a:t>piece of </a:t>
            </a:r>
            <a:r>
              <a:rPr lang="en-US" dirty="0" smtClean="0"/>
              <a:t>this important process. </a:t>
            </a:r>
          </a:p>
          <a:p>
            <a:endParaRPr lang="en-CA" dirty="0" smtClean="0"/>
          </a:p>
        </p:txBody>
      </p:sp>
      <p:sp>
        <p:nvSpPr>
          <p:cNvPr id="6" name="TextBox 5"/>
          <p:cNvSpPr txBox="1"/>
          <p:nvPr/>
        </p:nvSpPr>
        <p:spPr>
          <a:xfrm>
            <a:off x="838200" y="4758117"/>
            <a:ext cx="10037496" cy="707886"/>
          </a:xfrm>
          <a:prstGeom prst="rect">
            <a:avLst/>
          </a:prstGeom>
          <a:ln w="381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n-US" sz="4000" dirty="0" smtClean="0">
                <a:ln w="0"/>
                <a:solidFill>
                  <a:schemeClr val="tx1"/>
                </a:solidFill>
                <a:effectLst>
                  <a:outerShdw blurRad="38100" dist="25400" dir="5400000" algn="ctr" rotWithShape="0">
                    <a:srgbClr val="6E747A">
                      <a:alpha val="43000"/>
                    </a:srgbClr>
                  </a:outerShdw>
                </a:effectLst>
              </a:rPr>
              <a:t>Go to native-land.ca for territory</a:t>
            </a:r>
          </a:p>
        </p:txBody>
      </p:sp>
    </p:spTree>
    <p:extLst>
      <p:ext uri="{BB962C8B-B14F-4D97-AF65-F5344CB8AC3E}">
        <p14:creationId xmlns:p14="http://schemas.microsoft.com/office/powerpoint/2010/main" val="3807981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p:txBody>
          <a:bodyPr/>
          <a:lstStyle/>
          <a:p>
            <a:pPr algn="ctr"/>
            <a:r>
              <a:rPr lang="en-CA" dirty="0" smtClean="0"/>
              <a:t>Local Meeting Agenda</a:t>
            </a:r>
            <a:endParaRPr lang="en-CA" dirty="0"/>
          </a:p>
        </p:txBody>
      </p:sp>
      <p:sp>
        <p:nvSpPr>
          <p:cNvPr id="6" name="Content Placeholder 5"/>
          <p:cNvSpPr>
            <a:spLocks noGrp="1"/>
          </p:cNvSpPr>
          <p:nvPr>
            <p:ph sz="half" idx="1"/>
          </p:nvPr>
        </p:nvSpPr>
        <p:spPr/>
        <p:txBody>
          <a:bodyPr/>
          <a:lstStyle/>
          <a:p>
            <a:r>
              <a:rPr lang="en-CA" dirty="0" smtClean="0"/>
              <a:t>Call to order</a:t>
            </a:r>
          </a:p>
          <a:p>
            <a:r>
              <a:rPr lang="en-CA" dirty="0" smtClean="0"/>
              <a:t>Roll Call of Officers</a:t>
            </a:r>
          </a:p>
          <a:p>
            <a:r>
              <a:rPr lang="en-CA" dirty="0" smtClean="0"/>
              <a:t>Equity Statement</a:t>
            </a:r>
          </a:p>
          <a:p>
            <a:r>
              <a:rPr lang="en-CA" dirty="0" smtClean="0"/>
              <a:t>Initiation of Members</a:t>
            </a:r>
          </a:p>
          <a:p>
            <a:r>
              <a:rPr lang="en-CA" dirty="0" smtClean="0"/>
              <a:t>Reading of Minutes</a:t>
            </a:r>
          </a:p>
          <a:p>
            <a:r>
              <a:rPr lang="en-CA" dirty="0" smtClean="0"/>
              <a:t>Correspondence</a:t>
            </a:r>
          </a:p>
          <a:p>
            <a:r>
              <a:rPr lang="en-CA" dirty="0" smtClean="0"/>
              <a:t>Treasurer’s Report</a:t>
            </a:r>
          </a:p>
          <a:p>
            <a:r>
              <a:rPr lang="en-CA" dirty="0" smtClean="0"/>
              <a:t>Trustees’ Report</a:t>
            </a:r>
          </a:p>
        </p:txBody>
      </p:sp>
      <p:sp>
        <p:nvSpPr>
          <p:cNvPr id="7" name="Content Placeholder 6"/>
          <p:cNvSpPr>
            <a:spLocks noGrp="1"/>
          </p:cNvSpPr>
          <p:nvPr>
            <p:ph sz="half" idx="2"/>
          </p:nvPr>
        </p:nvSpPr>
        <p:spPr/>
        <p:txBody>
          <a:bodyPr/>
          <a:lstStyle/>
          <a:p>
            <a:r>
              <a:rPr lang="en-CA" dirty="0" smtClean="0"/>
              <a:t>Report of Delegates and Committees</a:t>
            </a:r>
          </a:p>
          <a:p>
            <a:r>
              <a:rPr lang="en-CA" dirty="0" smtClean="0"/>
              <a:t>Unfinished Business</a:t>
            </a:r>
          </a:p>
          <a:p>
            <a:r>
              <a:rPr lang="en-CA" dirty="0" smtClean="0"/>
              <a:t>Elections and Installations of Officers</a:t>
            </a:r>
          </a:p>
          <a:p>
            <a:r>
              <a:rPr lang="en-CA" dirty="0" smtClean="0"/>
              <a:t>New Business</a:t>
            </a:r>
          </a:p>
          <a:p>
            <a:r>
              <a:rPr lang="en-CA" dirty="0" smtClean="0"/>
              <a:t>Good and Welfare</a:t>
            </a:r>
          </a:p>
          <a:p>
            <a:r>
              <a:rPr lang="en-CA" dirty="0" smtClean="0"/>
              <a:t>Question Period</a:t>
            </a:r>
          </a:p>
          <a:p>
            <a:endParaRPr lang="en-CA" dirty="0" smtClean="0"/>
          </a:p>
          <a:p>
            <a:endParaRPr lang="en-CA" dirty="0"/>
          </a:p>
        </p:txBody>
      </p:sp>
    </p:spTree>
    <p:extLst>
      <p:ext uri="{BB962C8B-B14F-4D97-AF65-F5344CB8AC3E}">
        <p14:creationId xmlns:p14="http://schemas.microsoft.com/office/powerpoint/2010/main" val="87671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a:xfrm>
            <a:off x="733004" y="365125"/>
            <a:ext cx="10620796" cy="1325563"/>
          </a:xfrm>
        </p:spPr>
        <p:txBody>
          <a:bodyPr/>
          <a:lstStyle/>
          <a:p>
            <a:r>
              <a:rPr lang="en-CA" dirty="0" smtClean="0"/>
              <a:t>Equity Statement</a:t>
            </a:r>
            <a:endParaRPr lang="en-CA" dirty="0"/>
          </a:p>
        </p:txBody>
      </p:sp>
      <p:sp>
        <p:nvSpPr>
          <p:cNvPr id="6" name="Content Placeholder 5"/>
          <p:cNvSpPr>
            <a:spLocks noGrp="1"/>
          </p:cNvSpPr>
          <p:nvPr>
            <p:ph idx="1"/>
          </p:nvPr>
        </p:nvSpPr>
        <p:spPr>
          <a:xfrm>
            <a:off x="733004" y="1089250"/>
            <a:ext cx="10515600" cy="4351338"/>
          </a:xfrm>
        </p:spPr>
        <p:txBody>
          <a:bodyPr>
            <a:noAutofit/>
          </a:bodyPr>
          <a:lstStyle/>
          <a:p>
            <a:pPr marL="0" indent="0">
              <a:buNone/>
            </a:pPr>
            <a:endParaRPr lang="en-CA" sz="2200" dirty="0"/>
          </a:p>
          <a:p>
            <a:pPr marL="0" indent="0">
              <a:buNone/>
            </a:pPr>
            <a:r>
              <a:rPr lang="en-US" sz="2200" dirty="0" smtClean="0"/>
              <a:t>Union </a:t>
            </a:r>
            <a:r>
              <a:rPr lang="en-US" sz="2200" dirty="0"/>
              <a:t>solidarity is based on the principle that union members are equal and deserve mutual respect at all levels. Any </a:t>
            </a:r>
            <a:r>
              <a:rPr lang="en-US" sz="2200" dirty="0" err="1"/>
              <a:t>behaviour</a:t>
            </a:r>
            <a:r>
              <a:rPr lang="en-US" sz="2200" dirty="0"/>
              <a:t> that creates conflict prevents us from working together to strengthen our union. </a:t>
            </a:r>
          </a:p>
          <a:p>
            <a:pPr marL="0" indent="0">
              <a:buNone/>
            </a:pPr>
            <a:r>
              <a:rPr lang="en-US" sz="2200" dirty="0"/>
              <a:t>We should never condone nor tolerate </a:t>
            </a:r>
            <a:r>
              <a:rPr lang="en-US" sz="2200" dirty="0" err="1"/>
              <a:t>behaviour</a:t>
            </a:r>
            <a:r>
              <a:rPr lang="en-US" sz="2200" dirty="0"/>
              <a:t> within our union that undermines the dignity or self-esteem of any individual or creates an intimidating, hostile or offensive environment. </a:t>
            </a:r>
          </a:p>
          <a:p>
            <a:pPr marL="0" indent="0">
              <a:buNone/>
            </a:pPr>
            <a:r>
              <a:rPr lang="en-US" sz="2200" dirty="0"/>
              <a:t>HEU’s policies and practices must reflect our commitment to diversity, equity and inclusion. </a:t>
            </a:r>
          </a:p>
          <a:p>
            <a:pPr marL="0" indent="0">
              <a:buNone/>
            </a:pPr>
            <a:r>
              <a:rPr lang="en-US" sz="2200" dirty="0"/>
              <a:t>Discriminatory speech or conduct based on sexism, racism, colonialism, homophobia, transphobia, ageism, and ableism have no place in our union. </a:t>
            </a:r>
          </a:p>
          <a:p>
            <a:pPr marL="0" indent="0">
              <a:buNone/>
            </a:pPr>
            <a:r>
              <a:rPr lang="en-US" sz="2200" dirty="0"/>
              <a:t>Discrimination can take the form of harassment. Harassment means using real or perceived power to abuse, devalue or humiliate. </a:t>
            </a:r>
          </a:p>
          <a:p>
            <a:pPr marL="0" indent="0">
              <a:buNone/>
            </a:pPr>
            <a:r>
              <a:rPr lang="en-US" sz="2200" dirty="0"/>
              <a:t>Discrimination and harassment reduce our capacity to work together within our union on issues that matter to all of us. </a:t>
            </a:r>
          </a:p>
          <a:p>
            <a:pPr marL="0" indent="0">
              <a:buNone/>
            </a:pPr>
            <a:r>
              <a:rPr lang="en-US" sz="2200" dirty="0"/>
              <a:t>We are stronger collectively when all voices are encouraged, heard and valued. </a:t>
            </a:r>
            <a:endParaRPr lang="en-CA" sz="2200" dirty="0"/>
          </a:p>
        </p:txBody>
      </p:sp>
    </p:spTree>
    <p:extLst>
      <p:ext uri="{BB962C8B-B14F-4D97-AF65-F5344CB8AC3E}">
        <p14:creationId xmlns:p14="http://schemas.microsoft.com/office/powerpoint/2010/main" val="1712134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1236</TotalTime>
  <Words>836</Words>
  <Application>Microsoft Office PowerPoint</Application>
  <PresentationFormat>Widescreen</PresentationFormat>
  <Paragraphs>92</Paragraphs>
  <Slides>22</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Libre Franklin</vt:lpstr>
      <vt:lpstr>Libre Franklin Thin</vt:lpstr>
      <vt:lpstr>Roboto</vt:lpstr>
      <vt:lpstr>Office Theme</vt:lpstr>
      <vt:lpstr>1_Office Theme</vt:lpstr>
      <vt:lpstr>Welcome to the Local Meeting</vt:lpstr>
      <vt:lpstr>PowerPoint Presentation</vt:lpstr>
      <vt:lpstr>PowerPoint Presentation</vt:lpstr>
      <vt:lpstr>PowerPoint Presentation</vt:lpstr>
      <vt:lpstr>PowerPoint Presentation</vt:lpstr>
      <vt:lpstr>Welcome to the Local Meeting</vt:lpstr>
      <vt:lpstr>Land Acknowledgement: </vt:lpstr>
      <vt:lpstr>Local Meeting Agenda</vt:lpstr>
      <vt:lpstr>Equity Statement</vt:lpstr>
      <vt:lpstr>Initiation of New Members</vt:lpstr>
      <vt:lpstr>Correspondence</vt:lpstr>
      <vt:lpstr>Treasurer’s Report</vt:lpstr>
      <vt:lpstr>Trustees’ Report</vt:lpstr>
      <vt:lpstr>Report of Delegates and Committees</vt:lpstr>
      <vt:lpstr>Unfinished Business</vt:lpstr>
      <vt:lpstr>Unfinished Business</vt:lpstr>
      <vt:lpstr>Election Results</vt:lpstr>
      <vt:lpstr>Installation of New Officer(s)</vt:lpstr>
      <vt:lpstr>New Business</vt:lpstr>
      <vt:lpstr>Good and Welfare</vt:lpstr>
      <vt:lpstr>Question Period</vt:lpstr>
      <vt:lpstr>Adjournment</vt:lpstr>
    </vt:vector>
  </TitlesOfParts>
  <Company>HEU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Local Meeting</dc:title>
  <dc:creator>Barb Nederpel</dc:creator>
  <cp:lastModifiedBy>Candice Klein</cp:lastModifiedBy>
  <cp:revision>17</cp:revision>
  <dcterms:created xsi:type="dcterms:W3CDTF">2020-08-20T21:26:08Z</dcterms:created>
  <dcterms:modified xsi:type="dcterms:W3CDTF">2021-01-11T19:42:00Z</dcterms:modified>
</cp:coreProperties>
</file>